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715" r:id="rId1"/>
    <p:sldMasterId id="2147483728" r:id="rId2"/>
  </p:sldMasterIdLst>
  <p:notesMasterIdLst>
    <p:notesMasterId r:id="rId17"/>
  </p:notesMasterIdLst>
  <p:sldIdLst>
    <p:sldId id="256" r:id="rId3"/>
    <p:sldId id="257" r:id="rId4"/>
    <p:sldId id="258" r:id="rId5"/>
    <p:sldId id="276" r:id="rId6"/>
    <p:sldId id="277" r:id="rId7"/>
    <p:sldId id="260" r:id="rId8"/>
    <p:sldId id="264" r:id="rId9"/>
    <p:sldId id="266" r:id="rId10"/>
    <p:sldId id="273" r:id="rId11"/>
    <p:sldId id="267" r:id="rId12"/>
    <p:sldId id="268" r:id="rId13"/>
    <p:sldId id="262" r:id="rId14"/>
    <p:sldId id="271" r:id="rId15"/>
    <p:sldId id="274" r:id="rId1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4" roundtripDataSignature="AMtx7mhg8WZh/LpJCMmy55F0FhvFz5V0JA=="/>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1643FF"/>
    <a:srgbClr val="0C3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07"/>
    <p:restoredTop sz="94674"/>
  </p:normalViewPr>
  <p:slideViewPr>
    <p:cSldViewPr snapToGrid="0">
      <p:cViewPr varScale="1">
        <p:scale>
          <a:sx n="165" d="100"/>
          <a:sy n="165" d="100"/>
        </p:scale>
        <p:origin x="488" y="184"/>
      </p:cViewPr>
      <p:guideLst>
        <p:guide orient="horz" pos="1620"/>
        <p:guide pos="288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26"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customschemas.google.com/relationships/presentationmetadata" Target="metadata"/><Relationship Id="rId5" Type="http://schemas.openxmlformats.org/officeDocument/2006/relationships/slide" Target="slides/slide3.xml"/><Relationship Id="rId15" Type="http://schemas.openxmlformats.org/officeDocument/2006/relationships/slide" Target="slides/slide13.xml"/><Relationship Id="rId28"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0" name="Google Shape;90;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98" name="Google Shape;198;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b="0" u="none" strike="noStrike" cap="none" dirty="0">
                <a:solidFill>
                  <a:srgbClr val="0000FF"/>
                </a:solidFill>
                <a:highlight>
                  <a:srgbClr val="95CDFF"/>
                </a:highlight>
                <a:latin typeface="Arial"/>
                <a:ea typeface="Arial"/>
                <a:cs typeface="Arial"/>
                <a:sym typeface="Arial"/>
              </a:rPr>
              <a:t>For the mind to control the body, it also means the mind is calm, and has great clarity and concentration.</a:t>
            </a:r>
            <a:endParaRPr lang="en-US" sz="1100" b="0" u="none" strike="noStrike" cap="none" dirty="0">
              <a:solidFill>
                <a:srgbClr val="0000FF"/>
              </a:solidFill>
              <a:latin typeface="Arial"/>
              <a:ea typeface="Arial"/>
              <a:cs typeface="Arial"/>
              <a:sym typeface="Arial"/>
            </a:endParaRPr>
          </a:p>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7" name="Google Shape;97;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3" name="Google Shape;103;p4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6" name="Google Shape;116;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8:notes"/>
          <p:cNvSpPr>
            <a:spLocks noGrp="1" noRot="1" noChangeAspect="1"/>
          </p:cNvSpPr>
          <p:nvPr>
            <p:ph type="sldImg" idx="2"/>
          </p:nvPr>
        </p:nvSpPr>
        <p:spPr>
          <a:xfrm>
            <a:off x="2290763" y="512763"/>
            <a:ext cx="4562475" cy="25669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524288"/>
            <a:headEnd type="none" w="sm" len="sm"/>
            <a:tailEnd type="none" w="sm" len="sm"/>
          </a:ln>
        </p:spPr>
      </p:sp>
      <p:sp>
        <p:nvSpPr>
          <p:cNvPr id="141" name="Google Shape;141;p8:notes"/>
          <p:cNvSpPr txBox="1">
            <a:spLocks noGrp="1"/>
          </p:cNvSpPr>
          <p:nvPr>
            <p:ph type="body" idx="1"/>
          </p:nvPr>
        </p:nvSpPr>
        <p:spPr>
          <a:xfrm>
            <a:off x="914400" y="3251200"/>
            <a:ext cx="7315200" cy="3081337"/>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800"/>
              <a:buNone/>
            </a:pPr>
            <a:r>
              <a:rPr lang="en" dirty="0"/>
              <a:t>Mention the 5 styles of Tai Chi</a:t>
            </a:r>
            <a:endParaRPr dirty="0"/>
          </a:p>
        </p:txBody>
      </p:sp>
      <p:sp>
        <p:nvSpPr>
          <p:cNvPr id="142" name="Google Shape;142;p8:notes"/>
          <p:cNvSpPr txBox="1"/>
          <p:nvPr/>
        </p:nvSpPr>
        <p:spPr>
          <a:xfrm>
            <a:off x="5180012" y="6502400"/>
            <a:ext cx="3962400" cy="341312"/>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 sz="1200" b="0" i="0" u="none" strike="noStrike" cap="none">
                <a:solidFill>
                  <a:srgbClr val="000000"/>
                </a:solidFill>
                <a:latin typeface="Calibri"/>
                <a:ea typeface="Calibri"/>
                <a:cs typeface="Calibri"/>
                <a:sym typeface="Calibri"/>
              </a:rPr>
              <a:t>7</a:t>
            </a:fld>
            <a:endParaRPr sz="1400" b="0" i="0" u="none" strike="noStrike" cap="none" dirty="0">
              <a:solidFill>
                <a:srgbClr val="000000"/>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57" name="Google Shape;157;p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10:notes"/>
          <p:cNvSpPr txBox="1">
            <a:spLocks noGrp="1"/>
          </p:cNvSpPr>
          <p:nvPr>
            <p:ph type="body" idx="1"/>
          </p:nvPr>
        </p:nvSpPr>
        <p:spPr>
          <a:xfrm>
            <a:off x="914400" y="3251200"/>
            <a:ext cx="7315200" cy="308133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64" name="Google Shape;164;p10:notes"/>
          <p:cNvSpPr>
            <a:spLocks noGrp="1" noRot="1" noChangeAspect="1"/>
          </p:cNvSpPr>
          <p:nvPr>
            <p:ph type="sldImg" idx="2"/>
          </p:nvPr>
        </p:nvSpPr>
        <p:spPr>
          <a:xfrm>
            <a:off x="2290763" y="512763"/>
            <a:ext cx="4562475" cy="25669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p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73" name="Google Shape;173;p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8" name="Google Shape;128;p4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marR="0" lvl="0" indent="-298450" algn="l" rtl="0">
              <a:lnSpc>
                <a:spcPct val="100000"/>
              </a:lnSpc>
              <a:spcBef>
                <a:spcPts val="0"/>
              </a:spcBef>
              <a:spcAft>
                <a:spcPts val="0"/>
              </a:spcAft>
              <a:buClr>
                <a:srgbClr val="000000"/>
              </a:buClr>
              <a:buSzPts val="1100"/>
              <a:buFont typeface="Arial"/>
              <a:buChar char="●"/>
            </a:pPr>
            <a:r>
              <a:rPr lang="en" sz="1100" dirty="0">
                <a:solidFill>
                  <a:srgbClr val="0000FF"/>
                </a:solidFill>
              </a:rPr>
              <a:t>This is a spiritual as much as a physical experience.</a:t>
            </a:r>
            <a:endParaRPr sz="1100" dirty="0">
              <a:solidFill>
                <a:srgbClr val="0000FF"/>
              </a:solidFill>
            </a:endParaRPr>
          </a:p>
          <a:p>
            <a:pPr marL="457200" marR="0" lvl="0" indent="-228600" algn="l" rtl="0">
              <a:lnSpc>
                <a:spcPct val="100000"/>
              </a:lnSpc>
              <a:spcBef>
                <a:spcPts val="0"/>
              </a:spcBef>
              <a:spcAft>
                <a:spcPts val="0"/>
              </a:spcAft>
              <a:buClr>
                <a:srgbClr val="000000"/>
              </a:buClr>
              <a:buSzPts val="1100"/>
              <a:buFont typeface="Arial"/>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D7601-D7C1-60B2-C1BB-15A57A127C67}"/>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046D0D80-6334-BC82-3B2A-C0DB88808C40}"/>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BF97E183-3077-8D77-5F1A-41D163221D43}"/>
              </a:ext>
            </a:extLst>
          </p:cNvPr>
          <p:cNvSpPr>
            <a:spLocks noGrp="1"/>
          </p:cNvSpPr>
          <p:nvPr>
            <p:ph type="dt" sz="half" idx="10"/>
          </p:nvPr>
        </p:nvSpPr>
        <p:spPr/>
        <p:txBody>
          <a:bodyPr/>
          <a:lstStyle/>
          <a:p>
            <a:fld id="{83284890-85D2-4D7B-8EF5-15A9C1DB8F42}" type="datetimeFigureOut">
              <a:rPr lang="en-US" smtClean="0"/>
              <a:t>4/15/25</a:t>
            </a:fld>
            <a:endParaRPr lang="en-US"/>
          </a:p>
        </p:txBody>
      </p:sp>
      <p:sp>
        <p:nvSpPr>
          <p:cNvPr id="5" name="Footer Placeholder 4">
            <a:extLst>
              <a:ext uri="{FF2B5EF4-FFF2-40B4-BE49-F238E27FC236}">
                <a16:creationId xmlns:a16="http://schemas.microsoft.com/office/drawing/2014/main" id="{9F850C84-8E77-6954-CB98-178E4A88FA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6385B7-584A-3D53-C51E-D466258D0BF5}"/>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dirty="0"/>
          </a:p>
        </p:txBody>
      </p:sp>
    </p:spTree>
    <p:extLst>
      <p:ext uri="{BB962C8B-B14F-4D97-AF65-F5344CB8AC3E}">
        <p14:creationId xmlns:p14="http://schemas.microsoft.com/office/powerpoint/2010/main" val="942577784"/>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18BA4-8AD2-0E2F-A000-FE603AEC943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404E843-FABE-752F-B55D-6EB31D6725A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43E288-991D-8831-01CB-67BDA6A5594D}"/>
              </a:ext>
            </a:extLst>
          </p:cNvPr>
          <p:cNvSpPr>
            <a:spLocks noGrp="1"/>
          </p:cNvSpPr>
          <p:nvPr>
            <p:ph type="dt" sz="half" idx="10"/>
          </p:nvPr>
        </p:nvSpPr>
        <p:spPr/>
        <p:txBody>
          <a:bodyPr/>
          <a:lstStyle/>
          <a:p>
            <a:fld id="{87157CC2-0FC8-4686-B024-99790E0F5162}" type="datetimeFigureOut">
              <a:rPr lang="en-US" smtClean="0"/>
              <a:t>4/15/25</a:t>
            </a:fld>
            <a:endParaRPr lang="en-US"/>
          </a:p>
        </p:txBody>
      </p:sp>
      <p:sp>
        <p:nvSpPr>
          <p:cNvPr id="5" name="Footer Placeholder 4">
            <a:extLst>
              <a:ext uri="{FF2B5EF4-FFF2-40B4-BE49-F238E27FC236}">
                <a16:creationId xmlns:a16="http://schemas.microsoft.com/office/drawing/2014/main" id="{16AFBD85-FD59-04DE-A9E6-444869A92D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AFC65D-6777-B27B-3D43-F74E80BD61A3}"/>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dirty="0"/>
          </a:p>
        </p:txBody>
      </p:sp>
    </p:spTree>
    <p:extLst>
      <p:ext uri="{BB962C8B-B14F-4D97-AF65-F5344CB8AC3E}">
        <p14:creationId xmlns:p14="http://schemas.microsoft.com/office/powerpoint/2010/main" val="287047652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2408C49-616C-8748-3181-C43D28DE2A04}"/>
              </a:ext>
            </a:extLst>
          </p:cNvPr>
          <p:cNvSpPr>
            <a:spLocks noGrp="1"/>
          </p:cNvSpPr>
          <p:nvPr>
            <p:ph type="title" orient="vert"/>
          </p:nvPr>
        </p:nvSpPr>
        <p:spPr>
          <a:xfrm>
            <a:off x="6543675" y="273844"/>
            <a:ext cx="1971675" cy="4358879"/>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2DA2840-A15D-C166-9B42-012EE4824850}"/>
              </a:ext>
            </a:extLst>
          </p:cNvPr>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A884BE-9A28-BEA2-EF42-4F09976D1F0F}"/>
              </a:ext>
            </a:extLst>
          </p:cNvPr>
          <p:cNvSpPr>
            <a:spLocks noGrp="1"/>
          </p:cNvSpPr>
          <p:nvPr>
            <p:ph type="dt" sz="half" idx="10"/>
          </p:nvPr>
        </p:nvSpPr>
        <p:spPr/>
        <p:txBody>
          <a:bodyPr/>
          <a:lstStyle/>
          <a:p>
            <a:fld id="{F6764DA5-CD3D-4590-A511-FCD3BC7A793E}" type="datetimeFigureOut">
              <a:rPr lang="en-US" smtClean="0"/>
              <a:t>4/15/25</a:t>
            </a:fld>
            <a:endParaRPr lang="en-US"/>
          </a:p>
        </p:txBody>
      </p:sp>
      <p:sp>
        <p:nvSpPr>
          <p:cNvPr id="5" name="Footer Placeholder 4">
            <a:extLst>
              <a:ext uri="{FF2B5EF4-FFF2-40B4-BE49-F238E27FC236}">
                <a16:creationId xmlns:a16="http://schemas.microsoft.com/office/drawing/2014/main" id="{895B784F-B85A-0115-138D-174D4A3CA7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4AEAE9-6A1E-BDAF-125F-0634002FB92D}"/>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dirty="0"/>
          </a:p>
        </p:txBody>
      </p:sp>
    </p:spTree>
    <p:extLst>
      <p:ext uri="{BB962C8B-B14F-4D97-AF65-F5344CB8AC3E}">
        <p14:creationId xmlns:p14="http://schemas.microsoft.com/office/powerpoint/2010/main" val="102500264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9"/>
        <p:cNvGrpSpPr/>
        <p:nvPr/>
      </p:nvGrpSpPr>
      <p:grpSpPr>
        <a:xfrm>
          <a:off x="0" y="0"/>
          <a:ext cx="0" cy="0"/>
          <a:chOff x="0" y="0"/>
          <a:chExt cx="0" cy="0"/>
        </a:xfrm>
      </p:grpSpPr>
      <p:sp>
        <p:nvSpPr>
          <p:cNvPr id="10" name="Google Shape;10;p18"/>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11" name="Google Shape;11;p18"/>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rm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12" name="Google Shape;12;p1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Tree>
    <p:extLst>
      <p:ext uri="{BB962C8B-B14F-4D97-AF65-F5344CB8AC3E}">
        <p14:creationId xmlns:p14="http://schemas.microsoft.com/office/powerpoint/2010/main" val="11962314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D7601-D7C1-60B2-C1BB-15A57A127C67}"/>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046D0D80-6334-BC82-3B2A-C0DB88808C40}"/>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BF97E183-3077-8D77-5F1A-41D163221D43}"/>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9F850C84-8E77-6954-CB98-178E4A88FA8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76385B7-584A-3D53-C51E-D466258D0BF5}"/>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sz="700" dirty="0">
              <a:solidFill>
                <a:srgbClr val="000000"/>
              </a:solidFill>
              <a:latin typeface="Arial"/>
              <a:ea typeface="Arial"/>
              <a:cs typeface="Arial"/>
              <a:sym typeface="Arial"/>
            </a:endParaRPr>
          </a:p>
        </p:txBody>
      </p:sp>
    </p:spTree>
    <p:extLst>
      <p:ext uri="{BB962C8B-B14F-4D97-AF65-F5344CB8AC3E}">
        <p14:creationId xmlns:p14="http://schemas.microsoft.com/office/powerpoint/2010/main" val="1343847786"/>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FEDE8-0B6D-664F-51D5-879E5E9F0E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FE4647-2DB4-1588-97CF-F43CEAC3F4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500A03-1D1B-5A47-00DB-ECC22AEFE89C}"/>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D675B6A0-8C4D-C14E-A8DE-E2A0C0E7E35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271C27E-A876-A792-6302-46E315BCEAEF}"/>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dirty="0"/>
          </a:p>
        </p:txBody>
      </p:sp>
    </p:spTree>
    <p:extLst>
      <p:ext uri="{BB962C8B-B14F-4D97-AF65-F5344CB8AC3E}">
        <p14:creationId xmlns:p14="http://schemas.microsoft.com/office/powerpoint/2010/main" val="42407150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5DDE1-C506-40BD-6369-01CF0EC8380F}"/>
              </a:ext>
            </a:extLst>
          </p:cNvPr>
          <p:cNvSpPr>
            <a:spLocks noGrp="1"/>
          </p:cNvSpPr>
          <p:nvPr>
            <p:ph type="title"/>
          </p:nvPr>
        </p:nvSpPr>
        <p:spPr>
          <a:xfrm>
            <a:off x="623888" y="1282304"/>
            <a:ext cx="7886700" cy="2139553"/>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8A95D7DC-FB5C-C6A4-1001-8D3B32FDC01A}"/>
              </a:ext>
            </a:extLst>
          </p:cNvPr>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8498D6F-8D3C-C2B8-1D3D-9A96AAC694E6}"/>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B93E452C-973A-ECC1-6E78-4A538DF8D48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483508F-2FA8-BB83-7024-8AF1A6FB3285}"/>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dirty="0"/>
          </a:p>
        </p:txBody>
      </p:sp>
    </p:spTree>
    <p:extLst>
      <p:ext uri="{BB962C8B-B14F-4D97-AF65-F5344CB8AC3E}">
        <p14:creationId xmlns:p14="http://schemas.microsoft.com/office/powerpoint/2010/main" val="24337910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5EB9F-D03D-5AC9-688C-56F147ED29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B92F38-4FE5-3CC3-252F-6048860F93E4}"/>
              </a:ext>
            </a:extLst>
          </p:cNvPr>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DB1F41B-D5B3-FCD5-0833-C7010BECD2AD}"/>
              </a:ext>
            </a:extLst>
          </p:cNvPr>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A514E37-5CF4-8F4F-B54E-E4A35BD3D9DD}"/>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ABD2DADE-9DB5-529A-DFD3-58EB3366D48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19771BE-7FDC-6444-43F7-3A095E144F66}"/>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sz="700" dirty="0">
              <a:solidFill>
                <a:srgbClr val="000000"/>
              </a:solidFill>
              <a:latin typeface="Arial"/>
              <a:ea typeface="Arial"/>
              <a:cs typeface="Arial"/>
              <a:sym typeface="Arial"/>
            </a:endParaRPr>
          </a:p>
        </p:txBody>
      </p:sp>
    </p:spTree>
    <p:extLst>
      <p:ext uri="{BB962C8B-B14F-4D97-AF65-F5344CB8AC3E}">
        <p14:creationId xmlns:p14="http://schemas.microsoft.com/office/powerpoint/2010/main" val="3295007887"/>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F4BFA-4AF4-46B7-FF96-50E1421A8A43}"/>
              </a:ext>
            </a:extLst>
          </p:cNvPr>
          <p:cNvSpPr>
            <a:spLocks noGrp="1"/>
          </p:cNvSpPr>
          <p:nvPr>
            <p:ph type="title"/>
          </p:nvPr>
        </p:nvSpPr>
        <p:spPr>
          <a:xfrm>
            <a:off x="629841" y="273844"/>
            <a:ext cx="7886700" cy="994172"/>
          </a:xfrm>
        </p:spPr>
        <p:txBody>
          <a:bodyPr/>
          <a:lstStyle/>
          <a:p>
            <a:r>
              <a:rPr lang="en-US"/>
              <a:t>Click to edit Master title style</a:t>
            </a:r>
          </a:p>
        </p:txBody>
      </p:sp>
      <p:sp>
        <p:nvSpPr>
          <p:cNvPr id="3" name="Text Placeholder 2">
            <a:extLst>
              <a:ext uri="{FF2B5EF4-FFF2-40B4-BE49-F238E27FC236}">
                <a16:creationId xmlns:a16="http://schemas.microsoft.com/office/drawing/2014/main" id="{847FA7BD-223C-730C-E281-BDFBF4F5CAA9}"/>
              </a:ext>
            </a:extLst>
          </p:cNvPr>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F684FAC4-69C5-CEBA-8FF8-7B9FE4F156D6}"/>
              </a:ext>
            </a:extLst>
          </p:cNvPr>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F4B5FF3-18F9-D0D2-B472-90389489946E}"/>
              </a:ext>
            </a:extLst>
          </p:cNvPr>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91E7B082-E163-F7E2-44F0-6DD2657CA02A}"/>
              </a:ext>
            </a:extLst>
          </p:cNvPr>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AA91402-A532-42F5-CC2E-49FCFC416901}"/>
              </a:ext>
            </a:extLst>
          </p:cNvPr>
          <p:cNvSpPr>
            <a:spLocks noGrp="1"/>
          </p:cNvSpPr>
          <p:nvPr>
            <p:ph type="dt" sz="half" idx="10"/>
          </p:nvPr>
        </p:nvSpPr>
        <p:spPr/>
        <p:txBody>
          <a:bodyPr/>
          <a:lstStyle/>
          <a:p>
            <a:endParaRPr lang="en-US" dirty="0"/>
          </a:p>
        </p:txBody>
      </p:sp>
      <p:sp>
        <p:nvSpPr>
          <p:cNvPr id="8" name="Footer Placeholder 7">
            <a:extLst>
              <a:ext uri="{FF2B5EF4-FFF2-40B4-BE49-F238E27FC236}">
                <a16:creationId xmlns:a16="http://schemas.microsoft.com/office/drawing/2014/main" id="{AC43DE93-3F1B-5372-696E-739C664E9A40}"/>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167BD91-51FD-14B2-5603-E56C8D4BC116}"/>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dirty="0"/>
          </a:p>
        </p:txBody>
      </p:sp>
    </p:spTree>
    <p:extLst>
      <p:ext uri="{BB962C8B-B14F-4D97-AF65-F5344CB8AC3E}">
        <p14:creationId xmlns:p14="http://schemas.microsoft.com/office/powerpoint/2010/main" val="31250826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95E24-CD26-5131-A933-0E408B29D75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017D09E-7F06-BB2D-28FC-1A001FCFF1E4}"/>
              </a:ext>
            </a:extLst>
          </p:cNvPr>
          <p:cNvSpPr>
            <a:spLocks noGrp="1"/>
          </p:cNvSpPr>
          <p:nvPr>
            <p:ph type="dt" sz="half" idx="10"/>
          </p:nvPr>
        </p:nvSpPr>
        <p:spPr/>
        <p:txBody>
          <a:bodyPr/>
          <a:lstStyle/>
          <a:p>
            <a:endParaRPr lang="en-US" dirty="0"/>
          </a:p>
        </p:txBody>
      </p:sp>
      <p:sp>
        <p:nvSpPr>
          <p:cNvPr id="4" name="Footer Placeholder 3">
            <a:extLst>
              <a:ext uri="{FF2B5EF4-FFF2-40B4-BE49-F238E27FC236}">
                <a16:creationId xmlns:a16="http://schemas.microsoft.com/office/drawing/2014/main" id="{FC3AC85D-2CCD-E63F-544C-007E3B1C74C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E836791-1C39-0B23-111F-87AE4F6DDB8E}"/>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sz="700" dirty="0">
              <a:solidFill>
                <a:srgbClr val="000000"/>
              </a:solidFill>
              <a:latin typeface="Arial"/>
              <a:ea typeface="Arial"/>
              <a:cs typeface="Arial"/>
              <a:sym typeface="Arial"/>
            </a:endParaRPr>
          </a:p>
        </p:txBody>
      </p:sp>
    </p:spTree>
    <p:extLst>
      <p:ext uri="{BB962C8B-B14F-4D97-AF65-F5344CB8AC3E}">
        <p14:creationId xmlns:p14="http://schemas.microsoft.com/office/powerpoint/2010/main" val="4223238039"/>
      </p:ext>
    </p:extLst>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B519FE-C81A-0F7F-5EFA-3887497B185B}"/>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3AEBA21-ABCF-C6BC-9DF3-DAFE3B9C4420}"/>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D5581A8-9C10-0A61-158B-0DE815F8628C}"/>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dirty="0"/>
          </a:p>
        </p:txBody>
      </p:sp>
    </p:spTree>
    <p:extLst>
      <p:ext uri="{BB962C8B-B14F-4D97-AF65-F5344CB8AC3E}">
        <p14:creationId xmlns:p14="http://schemas.microsoft.com/office/powerpoint/2010/main" val="3483420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FEDE8-0B6D-664F-51D5-879E5E9F0E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FE4647-2DB4-1588-97CF-F43CEAC3F4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500A03-1D1B-5A47-00DB-ECC22AEFE89C}"/>
              </a:ext>
            </a:extLst>
          </p:cNvPr>
          <p:cNvSpPr>
            <a:spLocks noGrp="1"/>
          </p:cNvSpPr>
          <p:nvPr>
            <p:ph type="dt" sz="half" idx="10"/>
          </p:nvPr>
        </p:nvSpPr>
        <p:spPr/>
        <p:txBody>
          <a:bodyPr/>
          <a:lstStyle/>
          <a:p>
            <a:fld id="{82F5661D-6934-4B32-B92C-470368BF1EC6}" type="datetimeFigureOut">
              <a:rPr lang="en-US" smtClean="0"/>
              <a:t>4/15/25</a:t>
            </a:fld>
            <a:endParaRPr lang="en-US"/>
          </a:p>
        </p:txBody>
      </p:sp>
      <p:sp>
        <p:nvSpPr>
          <p:cNvPr id="5" name="Footer Placeholder 4">
            <a:extLst>
              <a:ext uri="{FF2B5EF4-FFF2-40B4-BE49-F238E27FC236}">
                <a16:creationId xmlns:a16="http://schemas.microsoft.com/office/drawing/2014/main" id="{D675B6A0-8C4D-C14E-A8DE-E2A0C0E7E3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71C27E-A876-A792-6302-46E315BCEAEF}"/>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dirty="0"/>
          </a:p>
        </p:txBody>
      </p:sp>
    </p:spTree>
    <p:extLst>
      <p:ext uri="{BB962C8B-B14F-4D97-AF65-F5344CB8AC3E}">
        <p14:creationId xmlns:p14="http://schemas.microsoft.com/office/powerpoint/2010/main" val="527720792"/>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0D710-4AA9-6483-56CE-635FB4DA6E20}"/>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42FF7655-36FF-F396-209B-E4DBD1057F1C}"/>
              </a:ext>
            </a:extLst>
          </p:cNvPr>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761E0E-DDC8-B974-CA7C-899AA5C3F79A}"/>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A8D25680-7B83-39A6-30E0-6BBE449F70F6}"/>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4C292063-AC1F-F529-C089-E8FEEA18051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9BC4EE9-A56C-B88B-BB7F-251A2E9433BD}"/>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dirty="0"/>
          </a:p>
        </p:txBody>
      </p:sp>
    </p:spTree>
    <p:extLst>
      <p:ext uri="{BB962C8B-B14F-4D97-AF65-F5344CB8AC3E}">
        <p14:creationId xmlns:p14="http://schemas.microsoft.com/office/powerpoint/2010/main" val="38772007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228A0-1F8B-AD0A-22A1-73C1DE57AC3A}"/>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B986C372-3929-3F5E-B9FE-51B342213100}"/>
              </a:ext>
            </a:extLst>
          </p:cNvPr>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50CDA8EF-867E-EC49-8C98-9D7C0139DB46}"/>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E25AF93A-0450-95AD-5E25-56F9997671B4}"/>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23099766-C5EF-56EB-1A66-4A5B41E5FF2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653EE84-097A-A54D-4F30-C493FDAB4997}"/>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sz="700" dirty="0">
              <a:solidFill>
                <a:srgbClr val="000000"/>
              </a:solidFill>
              <a:latin typeface="Arial"/>
              <a:ea typeface="Arial"/>
              <a:cs typeface="Arial"/>
              <a:sym typeface="Arial"/>
            </a:endParaRPr>
          </a:p>
        </p:txBody>
      </p:sp>
    </p:spTree>
    <p:extLst>
      <p:ext uri="{BB962C8B-B14F-4D97-AF65-F5344CB8AC3E}">
        <p14:creationId xmlns:p14="http://schemas.microsoft.com/office/powerpoint/2010/main" val="3816370924"/>
      </p:ext>
    </p:extLst>
  </p:cSld>
  <p:clrMapOvr>
    <a:masterClrMapping/>
  </p:clrMapOvr>
  <p:hf sldNum="0"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18BA4-8AD2-0E2F-A000-FE603AEC943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404E843-FABE-752F-B55D-6EB31D6725A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43E288-991D-8831-01CB-67BDA6A5594D}"/>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16AFBD85-FD59-04DE-A9E6-444869A92DE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8AFC65D-6777-B27B-3D43-F74E80BD61A3}"/>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dirty="0"/>
          </a:p>
        </p:txBody>
      </p:sp>
    </p:spTree>
    <p:extLst>
      <p:ext uri="{BB962C8B-B14F-4D97-AF65-F5344CB8AC3E}">
        <p14:creationId xmlns:p14="http://schemas.microsoft.com/office/powerpoint/2010/main" val="2523044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2408C49-616C-8748-3181-C43D28DE2A04}"/>
              </a:ext>
            </a:extLst>
          </p:cNvPr>
          <p:cNvSpPr>
            <a:spLocks noGrp="1"/>
          </p:cNvSpPr>
          <p:nvPr>
            <p:ph type="title" orient="vert"/>
          </p:nvPr>
        </p:nvSpPr>
        <p:spPr>
          <a:xfrm>
            <a:off x="6543675" y="273844"/>
            <a:ext cx="1971675" cy="4358879"/>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2DA2840-A15D-C166-9B42-012EE4824850}"/>
              </a:ext>
            </a:extLst>
          </p:cNvPr>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A884BE-9A28-BEA2-EF42-4F09976D1F0F}"/>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895B784F-B85A-0115-138D-174D4A3CA75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44AEAE9-6A1E-BDAF-125F-0634002FB92D}"/>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sz="700" dirty="0">
              <a:solidFill>
                <a:srgbClr val="000000"/>
              </a:solidFill>
              <a:latin typeface="Arial"/>
              <a:ea typeface="Arial"/>
              <a:cs typeface="Arial"/>
              <a:sym typeface="Arial"/>
            </a:endParaRPr>
          </a:p>
        </p:txBody>
      </p:sp>
    </p:spTree>
    <p:extLst>
      <p:ext uri="{BB962C8B-B14F-4D97-AF65-F5344CB8AC3E}">
        <p14:creationId xmlns:p14="http://schemas.microsoft.com/office/powerpoint/2010/main" val="3322333604"/>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5DDE1-C506-40BD-6369-01CF0EC8380F}"/>
              </a:ext>
            </a:extLst>
          </p:cNvPr>
          <p:cNvSpPr>
            <a:spLocks noGrp="1"/>
          </p:cNvSpPr>
          <p:nvPr>
            <p:ph type="title"/>
          </p:nvPr>
        </p:nvSpPr>
        <p:spPr>
          <a:xfrm>
            <a:off x="623888" y="1282304"/>
            <a:ext cx="7886700" cy="2139553"/>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8A95D7DC-FB5C-C6A4-1001-8D3B32FDC01A}"/>
              </a:ext>
            </a:extLst>
          </p:cNvPr>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8498D6F-8D3C-C2B8-1D3D-9A96AAC694E6}"/>
              </a:ext>
            </a:extLst>
          </p:cNvPr>
          <p:cNvSpPr>
            <a:spLocks noGrp="1"/>
          </p:cNvSpPr>
          <p:nvPr>
            <p:ph type="dt" sz="half" idx="10"/>
          </p:nvPr>
        </p:nvSpPr>
        <p:spPr/>
        <p:txBody>
          <a:bodyPr/>
          <a:lstStyle/>
          <a:p>
            <a:fld id="{C6F822A4-8DA6-4447-9B1F-C5DB58435268}" type="datetimeFigureOut">
              <a:rPr lang="en-US" smtClean="0"/>
              <a:t>4/15/25</a:t>
            </a:fld>
            <a:endParaRPr lang="en-US" dirty="0"/>
          </a:p>
        </p:txBody>
      </p:sp>
      <p:sp>
        <p:nvSpPr>
          <p:cNvPr id="5" name="Footer Placeholder 4">
            <a:extLst>
              <a:ext uri="{FF2B5EF4-FFF2-40B4-BE49-F238E27FC236}">
                <a16:creationId xmlns:a16="http://schemas.microsoft.com/office/drawing/2014/main" id="{B93E452C-973A-ECC1-6E78-4A538DF8D48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483508F-2FA8-BB83-7024-8AF1A6FB3285}"/>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dirty="0"/>
          </a:p>
        </p:txBody>
      </p:sp>
    </p:spTree>
    <p:extLst>
      <p:ext uri="{BB962C8B-B14F-4D97-AF65-F5344CB8AC3E}">
        <p14:creationId xmlns:p14="http://schemas.microsoft.com/office/powerpoint/2010/main" val="190938526"/>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5EB9F-D03D-5AC9-688C-56F147ED29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B92F38-4FE5-3CC3-252F-6048860F93E4}"/>
              </a:ext>
            </a:extLst>
          </p:cNvPr>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DB1F41B-D5B3-FCD5-0833-C7010BECD2AD}"/>
              </a:ext>
            </a:extLst>
          </p:cNvPr>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A514E37-5CF4-8F4F-B54E-E4A35BD3D9DD}"/>
              </a:ext>
            </a:extLst>
          </p:cNvPr>
          <p:cNvSpPr>
            <a:spLocks noGrp="1"/>
          </p:cNvSpPr>
          <p:nvPr>
            <p:ph type="dt" sz="half" idx="10"/>
          </p:nvPr>
        </p:nvSpPr>
        <p:spPr/>
        <p:txBody>
          <a:bodyPr/>
          <a:lstStyle/>
          <a:p>
            <a:fld id="{E548D31E-DCDA-41A7-9C67-C4B11B94D21D}" type="datetimeFigureOut">
              <a:rPr lang="en-US" smtClean="0"/>
              <a:t>4/15/25</a:t>
            </a:fld>
            <a:endParaRPr lang="en-US"/>
          </a:p>
        </p:txBody>
      </p:sp>
      <p:sp>
        <p:nvSpPr>
          <p:cNvPr id="6" name="Footer Placeholder 5">
            <a:extLst>
              <a:ext uri="{FF2B5EF4-FFF2-40B4-BE49-F238E27FC236}">
                <a16:creationId xmlns:a16="http://schemas.microsoft.com/office/drawing/2014/main" id="{ABD2DADE-9DB5-529A-DFD3-58EB3366D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9771BE-7FDC-6444-43F7-3A095E144F66}"/>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dirty="0"/>
          </a:p>
        </p:txBody>
      </p:sp>
    </p:spTree>
    <p:extLst>
      <p:ext uri="{BB962C8B-B14F-4D97-AF65-F5344CB8AC3E}">
        <p14:creationId xmlns:p14="http://schemas.microsoft.com/office/powerpoint/2010/main" val="2170910193"/>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F4BFA-4AF4-46B7-FF96-50E1421A8A43}"/>
              </a:ext>
            </a:extLst>
          </p:cNvPr>
          <p:cNvSpPr>
            <a:spLocks noGrp="1"/>
          </p:cNvSpPr>
          <p:nvPr>
            <p:ph type="title"/>
          </p:nvPr>
        </p:nvSpPr>
        <p:spPr>
          <a:xfrm>
            <a:off x="629841" y="273844"/>
            <a:ext cx="7886700" cy="994172"/>
          </a:xfrm>
        </p:spPr>
        <p:txBody>
          <a:bodyPr/>
          <a:lstStyle/>
          <a:p>
            <a:r>
              <a:rPr lang="en-US"/>
              <a:t>Click to edit Master title style</a:t>
            </a:r>
          </a:p>
        </p:txBody>
      </p:sp>
      <p:sp>
        <p:nvSpPr>
          <p:cNvPr id="3" name="Text Placeholder 2">
            <a:extLst>
              <a:ext uri="{FF2B5EF4-FFF2-40B4-BE49-F238E27FC236}">
                <a16:creationId xmlns:a16="http://schemas.microsoft.com/office/drawing/2014/main" id="{847FA7BD-223C-730C-E281-BDFBF4F5CAA9}"/>
              </a:ext>
            </a:extLst>
          </p:cNvPr>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F684FAC4-69C5-CEBA-8FF8-7B9FE4F156D6}"/>
              </a:ext>
            </a:extLst>
          </p:cNvPr>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F4B5FF3-18F9-D0D2-B472-90389489946E}"/>
              </a:ext>
            </a:extLst>
          </p:cNvPr>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91E7B082-E163-F7E2-44F0-6DD2657CA02A}"/>
              </a:ext>
            </a:extLst>
          </p:cNvPr>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AA91402-A532-42F5-CC2E-49FCFC416901}"/>
              </a:ext>
            </a:extLst>
          </p:cNvPr>
          <p:cNvSpPr>
            <a:spLocks noGrp="1"/>
          </p:cNvSpPr>
          <p:nvPr>
            <p:ph type="dt" sz="half" idx="10"/>
          </p:nvPr>
        </p:nvSpPr>
        <p:spPr/>
        <p:txBody>
          <a:bodyPr/>
          <a:lstStyle/>
          <a:p>
            <a:fld id="{9B3762C0-B258-48F1-ADE6-176B4174CCDD}" type="datetimeFigureOut">
              <a:rPr lang="en-US" smtClean="0"/>
              <a:t>4/15/25</a:t>
            </a:fld>
            <a:endParaRPr lang="en-US"/>
          </a:p>
        </p:txBody>
      </p:sp>
      <p:sp>
        <p:nvSpPr>
          <p:cNvPr id="8" name="Footer Placeholder 7">
            <a:extLst>
              <a:ext uri="{FF2B5EF4-FFF2-40B4-BE49-F238E27FC236}">
                <a16:creationId xmlns:a16="http://schemas.microsoft.com/office/drawing/2014/main" id="{AC43DE93-3F1B-5372-696E-739C664E9A4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167BD91-51FD-14B2-5603-E56C8D4BC116}"/>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dirty="0"/>
          </a:p>
        </p:txBody>
      </p:sp>
    </p:spTree>
    <p:extLst>
      <p:ext uri="{BB962C8B-B14F-4D97-AF65-F5344CB8AC3E}">
        <p14:creationId xmlns:p14="http://schemas.microsoft.com/office/powerpoint/2010/main" val="1260412236"/>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95E24-CD26-5131-A933-0E408B29D75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017D09E-7F06-BB2D-28FC-1A001FCFF1E4}"/>
              </a:ext>
            </a:extLst>
          </p:cNvPr>
          <p:cNvSpPr>
            <a:spLocks noGrp="1"/>
          </p:cNvSpPr>
          <p:nvPr>
            <p:ph type="dt" sz="half" idx="10"/>
          </p:nvPr>
        </p:nvSpPr>
        <p:spPr/>
        <p:txBody>
          <a:bodyPr/>
          <a:lstStyle/>
          <a:p>
            <a:fld id="{677919A6-33EB-49BD-A62F-1FA56B9F9712}" type="datetimeFigureOut">
              <a:rPr lang="en-US" smtClean="0"/>
              <a:t>4/15/25</a:t>
            </a:fld>
            <a:endParaRPr lang="en-US"/>
          </a:p>
        </p:txBody>
      </p:sp>
      <p:sp>
        <p:nvSpPr>
          <p:cNvPr id="4" name="Footer Placeholder 3">
            <a:extLst>
              <a:ext uri="{FF2B5EF4-FFF2-40B4-BE49-F238E27FC236}">
                <a16:creationId xmlns:a16="http://schemas.microsoft.com/office/drawing/2014/main" id="{FC3AC85D-2CCD-E63F-544C-007E3B1C74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E836791-1C39-0B23-111F-87AE4F6DDB8E}"/>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dirty="0"/>
          </a:p>
        </p:txBody>
      </p:sp>
    </p:spTree>
    <p:extLst>
      <p:ext uri="{BB962C8B-B14F-4D97-AF65-F5344CB8AC3E}">
        <p14:creationId xmlns:p14="http://schemas.microsoft.com/office/powerpoint/2010/main" val="3135660111"/>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B519FE-C81A-0F7F-5EFA-3887497B185B}"/>
              </a:ext>
            </a:extLst>
          </p:cNvPr>
          <p:cNvSpPr>
            <a:spLocks noGrp="1"/>
          </p:cNvSpPr>
          <p:nvPr>
            <p:ph type="dt" sz="half" idx="10"/>
          </p:nvPr>
        </p:nvSpPr>
        <p:spPr/>
        <p:txBody>
          <a:bodyPr/>
          <a:lstStyle/>
          <a:p>
            <a:fld id="{CA4E7D1B-D673-4CF6-8672-009D42ABD2A0}" type="datetimeFigureOut">
              <a:rPr lang="en-US" smtClean="0"/>
              <a:t>4/15/25</a:t>
            </a:fld>
            <a:endParaRPr lang="en-US"/>
          </a:p>
        </p:txBody>
      </p:sp>
      <p:sp>
        <p:nvSpPr>
          <p:cNvPr id="3" name="Footer Placeholder 2">
            <a:extLst>
              <a:ext uri="{FF2B5EF4-FFF2-40B4-BE49-F238E27FC236}">
                <a16:creationId xmlns:a16="http://schemas.microsoft.com/office/drawing/2014/main" id="{33AEBA21-ABCF-C6BC-9DF3-DAFE3B9C442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D5581A8-9C10-0A61-158B-0DE815F8628C}"/>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dirty="0"/>
          </a:p>
        </p:txBody>
      </p:sp>
    </p:spTree>
    <p:extLst>
      <p:ext uri="{BB962C8B-B14F-4D97-AF65-F5344CB8AC3E}">
        <p14:creationId xmlns:p14="http://schemas.microsoft.com/office/powerpoint/2010/main" val="3637201586"/>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0D710-4AA9-6483-56CE-635FB4DA6E20}"/>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42FF7655-36FF-F396-209B-E4DBD1057F1C}"/>
              </a:ext>
            </a:extLst>
          </p:cNvPr>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761E0E-DDC8-B974-CA7C-899AA5C3F79A}"/>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A8D25680-7B83-39A6-30E0-6BBE449F70F6}"/>
              </a:ext>
            </a:extLst>
          </p:cNvPr>
          <p:cNvSpPr>
            <a:spLocks noGrp="1"/>
          </p:cNvSpPr>
          <p:nvPr>
            <p:ph type="dt" sz="half" idx="10"/>
          </p:nvPr>
        </p:nvSpPr>
        <p:spPr/>
        <p:txBody>
          <a:bodyPr/>
          <a:lstStyle/>
          <a:p>
            <a:fld id="{DA16AA21-1863-4931-97CB-99D0A168701B}" type="datetimeFigureOut">
              <a:rPr lang="en-US" smtClean="0"/>
              <a:t>4/15/25</a:t>
            </a:fld>
            <a:endParaRPr lang="en-US"/>
          </a:p>
        </p:txBody>
      </p:sp>
      <p:sp>
        <p:nvSpPr>
          <p:cNvPr id="6" name="Footer Placeholder 5">
            <a:extLst>
              <a:ext uri="{FF2B5EF4-FFF2-40B4-BE49-F238E27FC236}">
                <a16:creationId xmlns:a16="http://schemas.microsoft.com/office/drawing/2014/main" id="{4C292063-AC1F-F529-C089-E8FEEA18051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BC4EE9-A56C-B88B-BB7F-251A2E9433BD}"/>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dirty="0"/>
          </a:p>
        </p:txBody>
      </p:sp>
    </p:spTree>
    <p:extLst>
      <p:ext uri="{BB962C8B-B14F-4D97-AF65-F5344CB8AC3E}">
        <p14:creationId xmlns:p14="http://schemas.microsoft.com/office/powerpoint/2010/main" val="718942872"/>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228A0-1F8B-AD0A-22A1-73C1DE57AC3A}"/>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B986C372-3929-3F5E-B9FE-51B342213100}"/>
              </a:ext>
            </a:extLst>
          </p:cNvPr>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50CDA8EF-867E-EC49-8C98-9D7C0139DB46}"/>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E25AF93A-0450-95AD-5E25-56F9997671B4}"/>
              </a:ext>
            </a:extLst>
          </p:cNvPr>
          <p:cNvSpPr>
            <a:spLocks noGrp="1"/>
          </p:cNvSpPr>
          <p:nvPr>
            <p:ph type="dt" sz="half" idx="10"/>
          </p:nvPr>
        </p:nvSpPr>
        <p:spPr/>
        <p:txBody>
          <a:bodyPr/>
          <a:lstStyle/>
          <a:p>
            <a:fld id="{3772C379-9A7C-4C87-A116-CBE9F58B04C5}" type="datetimeFigureOut">
              <a:rPr lang="en-US" smtClean="0"/>
              <a:t>4/15/25</a:t>
            </a:fld>
            <a:endParaRPr lang="en-US"/>
          </a:p>
        </p:txBody>
      </p:sp>
      <p:sp>
        <p:nvSpPr>
          <p:cNvPr id="6" name="Footer Placeholder 5">
            <a:extLst>
              <a:ext uri="{FF2B5EF4-FFF2-40B4-BE49-F238E27FC236}">
                <a16:creationId xmlns:a16="http://schemas.microsoft.com/office/drawing/2014/main" id="{23099766-C5EF-56EB-1A66-4A5B41E5FF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53EE84-097A-A54D-4F30-C493FDAB4997}"/>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dirty="0"/>
          </a:p>
        </p:txBody>
      </p:sp>
    </p:spTree>
    <p:extLst>
      <p:ext uri="{BB962C8B-B14F-4D97-AF65-F5344CB8AC3E}">
        <p14:creationId xmlns:p14="http://schemas.microsoft.com/office/powerpoint/2010/main" val="3516083556"/>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27A3D45-493F-449D-C404-E055B6652EB7}"/>
              </a:ext>
            </a:extLst>
          </p:cNvPr>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C586ADD-4249-69E5-4AD1-770789835432}"/>
              </a:ext>
            </a:extLst>
          </p:cNvPr>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66F4A1-0665-ACC7-4462-832802008382}"/>
              </a:ext>
            </a:extLst>
          </p:cNvPr>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C764DE79-268F-4C1A-8933-263129D2AF90}" type="datetimeFigureOut">
              <a:rPr lang="en-US" smtClean="0"/>
              <a:t>4/15/25</a:t>
            </a:fld>
            <a:endParaRPr lang="en-US" dirty="0"/>
          </a:p>
        </p:txBody>
      </p:sp>
      <p:sp>
        <p:nvSpPr>
          <p:cNvPr id="5" name="Footer Placeholder 4">
            <a:extLst>
              <a:ext uri="{FF2B5EF4-FFF2-40B4-BE49-F238E27FC236}">
                <a16:creationId xmlns:a16="http://schemas.microsoft.com/office/drawing/2014/main" id="{0284843C-FDEF-3958-1AEA-55D8DC8762AD}"/>
              </a:ext>
            </a:extLst>
          </p:cNvPr>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B0EE6708-F277-230F-451C-80E46629E1F5}"/>
              </a:ext>
            </a:extLst>
          </p:cNvPr>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pPr marL="0" lvl="0" indent="0" algn="r" rtl="0">
              <a:spcBef>
                <a:spcPts val="0"/>
              </a:spcBef>
              <a:spcAft>
                <a:spcPts val="0"/>
              </a:spcAft>
              <a:buNone/>
            </a:pPr>
            <a:fld id="{00000000-1234-1234-1234-123412341234}" type="slidenum">
              <a:rPr lang="en" smtClean="0"/>
              <a:t>‹#›</a:t>
            </a:fld>
            <a:endParaRPr lang="en" dirty="0"/>
          </a:p>
        </p:txBody>
      </p:sp>
    </p:spTree>
    <p:extLst>
      <p:ext uri="{BB962C8B-B14F-4D97-AF65-F5344CB8AC3E}">
        <p14:creationId xmlns:p14="http://schemas.microsoft.com/office/powerpoint/2010/main" val="1000180358"/>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 id="2147483727" r:id="rId12"/>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27A3D45-493F-449D-C404-E055B6652EB7}"/>
              </a:ext>
            </a:extLst>
          </p:cNvPr>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C586ADD-4249-69E5-4AD1-770789835432}"/>
              </a:ext>
            </a:extLst>
          </p:cNvPr>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66F4A1-0665-ACC7-4462-832802008382}"/>
              </a:ext>
            </a:extLst>
          </p:cNvPr>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C764DE79-268F-4C1A-8933-263129D2AF90}" type="datetimeFigureOut">
              <a:rPr lang="en-US" smtClean="0"/>
              <a:t>4/15/25</a:t>
            </a:fld>
            <a:endParaRPr lang="en-US" dirty="0"/>
          </a:p>
        </p:txBody>
      </p:sp>
      <p:sp>
        <p:nvSpPr>
          <p:cNvPr id="5" name="Footer Placeholder 4">
            <a:extLst>
              <a:ext uri="{FF2B5EF4-FFF2-40B4-BE49-F238E27FC236}">
                <a16:creationId xmlns:a16="http://schemas.microsoft.com/office/drawing/2014/main" id="{0284843C-FDEF-3958-1AEA-55D8DC8762AD}"/>
              </a:ext>
            </a:extLst>
          </p:cNvPr>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B0EE6708-F277-230F-451C-80E46629E1F5}"/>
              </a:ext>
            </a:extLst>
          </p:cNvPr>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pPr marL="0" lvl="0" indent="0" algn="r" rtl="0">
              <a:spcBef>
                <a:spcPts val="0"/>
              </a:spcBef>
              <a:spcAft>
                <a:spcPts val="0"/>
              </a:spcAft>
              <a:buNone/>
            </a:pPr>
            <a:fld id="{00000000-1234-1234-1234-123412341234}" type="slidenum">
              <a:rPr lang="en" smtClean="0"/>
              <a:t>‹#›</a:t>
            </a:fld>
            <a:endParaRPr lang="en" dirty="0"/>
          </a:p>
        </p:txBody>
      </p:sp>
    </p:spTree>
    <p:extLst>
      <p:ext uri="{BB962C8B-B14F-4D97-AF65-F5344CB8AC3E}">
        <p14:creationId xmlns:p14="http://schemas.microsoft.com/office/powerpoint/2010/main" val="2916791512"/>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19.xml"/><Relationship Id="rId5" Type="http://schemas.openxmlformats.org/officeDocument/2006/relationships/image" Target="../media/image4.jpg"/><Relationship Id="rId4" Type="http://schemas.openxmlformats.org/officeDocument/2006/relationships/image" Target="../media/image3.jpg"/></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
          <p:cNvSpPr txBox="1">
            <a:spLocks noGrp="1"/>
          </p:cNvSpPr>
          <p:nvPr>
            <p:ph type="title"/>
          </p:nvPr>
        </p:nvSpPr>
        <p:spPr>
          <a:xfrm>
            <a:off x="526942" y="949952"/>
            <a:ext cx="5645258" cy="1731255"/>
          </a:xfrm>
          <a:prstGeom prst="rect">
            <a:avLst/>
          </a:prstGeom>
          <a:noFill/>
          <a:ln>
            <a:noFill/>
          </a:ln>
        </p:spPr>
        <p:txBody>
          <a:bodyPr spcFirstLastPara="1" wrap="square" lIns="91425" tIns="91425" rIns="91425" bIns="91425" anchor="b" anchorCtr="0">
            <a:noAutofit/>
          </a:bodyPr>
          <a:lstStyle/>
          <a:p>
            <a:pPr marL="0" lvl="0" indent="0" rtl="0">
              <a:lnSpc>
                <a:spcPct val="100000"/>
              </a:lnSpc>
              <a:spcBef>
                <a:spcPts val="0"/>
              </a:spcBef>
              <a:spcAft>
                <a:spcPts val="0"/>
              </a:spcAft>
              <a:buSzPts val="990"/>
              <a:buNone/>
            </a:pPr>
            <a:r>
              <a:rPr lang="en" dirty="0">
                <a:solidFill>
                  <a:srgbClr val="0000FF"/>
                </a:solidFill>
              </a:rPr>
              <a:t>  </a:t>
            </a:r>
            <a:br>
              <a:rPr lang="en" dirty="0">
                <a:solidFill>
                  <a:srgbClr val="0000FF"/>
                </a:solidFill>
              </a:rPr>
            </a:br>
            <a:br>
              <a:rPr lang="en" dirty="0">
                <a:solidFill>
                  <a:srgbClr val="0000FF"/>
                </a:solidFill>
              </a:rPr>
            </a:br>
            <a:br>
              <a:rPr lang="en" dirty="0">
                <a:solidFill>
                  <a:srgbClr val="0000FF"/>
                </a:solidFill>
              </a:rPr>
            </a:br>
            <a:br>
              <a:rPr lang="en" dirty="0">
                <a:solidFill>
                  <a:srgbClr val="0000FF"/>
                </a:solidFill>
              </a:rPr>
            </a:br>
            <a:br>
              <a:rPr lang="en" dirty="0">
                <a:solidFill>
                  <a:srgbClr val="0000FF"/>
                </a:solidFill>
              </a:rPr>
            </a:br>
            <a:br>
              <a:rPr lang="en" dirty="0">
                <a:solidFill>
                  <a:srgbClr val="0000FF"/>
                </a:solidFill>
              </a:rPr>
            </a:br>
            <a:br>
              <a:rPr lang="en" dirty="0">
                <a:solidFill>
                  <a:srgbClr val="0000FF"/>
                </a:solidFill>
              </a:rPr>
            </a:br>
            <a:br>
              <a:rPr lang="en" dirty="0">
                <a:solidFill>
                  <a:srgbClr val="0000FF"/>
                </a:solidFill>
              </a:rPr>
            </a:br>
            <a:br>
              <a:rPr lang="en" dirty="0">
                <a:solidFill>
                  <a:srgbClr val="0000FF"/>
                </a:solidFill>
              </a:rPr>
            </a:br>
            <a:br>
              <a:rPr lang="en" dirty="0">
                <a:solidFill>
                  <a:srgbClr val="0000FF"/>
                </a:solidFill>
              </a:rPr>
            </a:br>
            <a:br>
              <a:rPr lang="en" dirty="0">
                <a:solidFill>
                  <a:srgbClr val="0000FF"/>
                </a:solidFill>
              </a:rPr>
            </a:br>
            <a:br>
              <a:rPr lang="en" dirty="0">
                <a:solidFill>
                  <a:srgbClr val="0000FF"/>
                </a:solidFill>
              </a:rPr>
            </a:br>
            <a:br>
              <a:rPr lang="en" dirty="0">
                <a:solidFill>
                  <a:srgbClr val="0000FF"/>
                </a:solidFill>
              </a:rPr>
            </a:br>
            <a:r>
              <a:rPr lang="en" sz="3200" b="1" dirty="0">
                <a:solidFill>
                  <a:srgbClr val="0000FF"/>
                </a:solidFill>
              </a:rPr>
              <a:t>Tai Chi for Caregivers’</a:t>
            </a:r>
            <a:br>
              <a:rPr lang="en" sz="3200" b="1" dirty="0">
                <a:solidFill>
                  <a:srgbClr val="0000FF"/>
                </a:solidFill>
              </a:rPr>
            </a:br>
            <a:r>
              <a:rPr lang="en" sz="3200" b="1" dirty="0">
                <a:solidFill>
                  <a:srgbClr val="0000FF"/>
                </a:solidFill>
              </a:rPr>
              <a:t>Brain Health and Wellness</a:t>
            </a:r>
            <a:endParaRPr sz="3200" b="1" dirty="0">
              <a:solidFill>
                <a:srgbClr val="0000FF"/>
              </a:solidFill>
            </a:endParaRPr>
          </a:p>
          <a:p>
            <a:pPr marL="0" lvl="0" indent="0" algn="ctr" rtl="0">
              <a:lnSpc>
                <a:spcPct val="100000"/>
              </a:lnSpc>
              <a:spcBef>
                <a:spcPts val="0"/>
              </a:spcBef>
              <a:spcAft>
                <a:spcPts val="0"/>
              </a:spcAft>
              <a:buSzPts val="990"/>
              <a:buNone/>
            </a:pPr>
            <a:endParaRPr b="1" dirty="0">
              <a:solidFill>
                <a:srgbClr val="0000FF"/>
              </a:solidFill>
            </a:endParaRPr>
          </a:p>
        </p:txBody>
      </p:sp>
      <p:sp>
        <p:nvSpPr>
          <p:cNvPr id="93" name="Google Shape;93;p1"/>
          <p:cNvSpPr txBox="1">
            <a:spLocks noGrp="1"/>
          </p:cNvSpPr>
          <p:nvPr>
            <p:ph type="body" idx="1"/>
          </p:nvPr>
        </p:nvSpPr>
        <p:spPr>
          <a:xfrm>
            <a:off x="-57151" y="4319337"/>
            <a:ext cx="6229351" cy="824163"/>
          </a:xfrm>
          <a:prstGeom prst="rect">
            <a:avLst/>
          </a:prstGeom>
          <a:noFill/>
          <a:ln>
            <a:noFill/>
          </a:ln>
        </p:spPr>
        <p:txBody>
          <a:bodyPr spcFirstLastPara="1" wrap="square" lIns="91425" tIns="91425" rIns="91425" bIns="91425" anchor="t" anchorCtr="0">
            <a:noAutofit/>
          </a:bodyPr>
          <a:lstStyle/>
          <a:p>
            <a:pPr marL="0" lvl="0" indent="0" algn="just" rtl="0">
              <a:lnSpc>
                <a:spcPct val="100000"/>
              </a:lnSpc>
              <a:spcBef>
                <a:spcPts val="0"/>
              </a:spcBef>
              <a:spcAft>
                <a:spcPts val="0"/>
              </a:spcAft>
              <a:buSzPts val="1200"/>
              <a:buNone/>
            </a:pPr>
            <a:r>
              <a:rPr lang="en" dirty="0">
                <a:solidFill>
                  <a:srgbClr val="0000FF"/>
                </a:solidFill>
              </a:rPr>
              <a:t>Sara Tompkison, LCSW</a:t>
            </a:r>
            <a:endParaRPr dirty="0">
              <a:solidFill>
                <a:srgbClr val="0000FF"/>
              </a:solidFill>
            </a:endParaRPr>
          </a:p>
          <a:p>
            <a:pPr marL="0" lvl="0" indent="0" algn="l" rtl="0">
              <a:lnSpc>
                <a:spcPct val="100000"/>
              </a:lnSpc>
              <a:spcBef>
                <a:spcPts val="0"/>
              </a:spcBef>
              <a:spcAft>
                <a:spcPts val="0"/>
              </a:spcAft>
              <a:buSzPts val="1200"/>
              <a:buNone/>
            </a:pPr>
            <a:r>
              <a:rPr lang="en" dirty="0">
                <a:solidFill>
                  <a:srgbClr val="0000FF"/>
                </a:solidFill>
              </a:rPr>
              <a:t>GWEP Social Work Instructor</a:t>
            </a:r>
            <a:endParaRPr dirty="0">
              <a:solidFill>
                <a:srgbClr val="0000FF"/>
              </a:solidFill>
            </a:endParaRPr>
          </a:p>
          <a:p>
            <a:pPr marL="0" lvl="0" indent="0" algn="l" rtl="0">
              <a:lnSpc>
                <a:spcPct val="100000"/>
              </a:lnSpc>
              <a:spcBef>
                <a:spcPts val="0"/>
              </a:spcBef>
              <a:spcAft>
                <a:spcPts val="0"/>
              </a:spcAft>
              <a:buSzPts val="1200"/>
              <a:buNone/>
            </a:pPr>
            <a:r>
              <a:rPr lang="en" dirty="0">
                <a:solidFill>
                  <a:srgbClr val="0000FF"/>
                </a:solidFill>
              </a:rPr>
              <a:t>John A Burns School of Medicine - Department of Geriatric Medicine</a:t>
            </a:r>
            <a:endParaRPr dirty="0"/>
          </a:p>
          <a:p>
            <a:pPr marL="0" lvl="0" indent="0" algn="l" rtl="0">
              <a:lnSpc>
                <a:spcPct val="100000"/>
              </a:lnSpc>
              <a:spcBef>
                <a:spcPts val="0"/>
              </a:spcBef>
              <a:spcAft>
                <a:spcPts val="0"/>
              </a:spcAft>
              <a:buSzPts val="1200"/>
              <a:buNone/>
            </a:pPr>
            <a:r>
              <a:rPr lang="en" dirty="0">
                <a:solidFill>
                  <a:srgbClr val="0000FF"/>
                </a:solidFill>
              </a:rPr>
              <a:t>Certified Tai Chi for Health Institute(TCHI) Instructor</a:t>
            </a:r>
            <a:endParaRPr dirty="0">
              <a:solidFill>
                <a:srgbClr val="0000FF"/>
              </a:solidFill>
            </a:endParaRPr>
          </a:p>
        </p:txBody>
      </p:sp>
      <p:pic>
        <p:nvPicPr>
          <p:cNvPr id="94" name="Google Shape;94;p1"/>
          <p:cNvPicPr preferRelativeResize="0"/>
          <p:nvPr/>
        </p:nvPicPr>
        <p:blipFill rotWithShape="1">
          <a:blip r:embed="rId3">
            <a:alphaModFix/>
          </a:blip>
          <a:srcRect/>
          <a:stretch/>
        </p:blipFill>
        <p:spPr>
          <a:xfrm>
            <a:off x="6364706" y="949952"/>
            <a:ext cx="2117558" cy="2815932"/>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10"/>
          <p:cNvSpPr txBox="1"/>
          <p:nvPr/>
        </p:nvSpPr>
        <p:spPr>
          <a:xfrm>
            <a:off x="0" y="4773613"/>
            <a:ext cx="9429750" cy="369888"/>
          </a:xfrm>
          <a:prstGeom prst="rect">
            <a:avLst/>
          </a:prstGeom>
          <a:solidFill>
            <a:srgbClr val="1E3653"/>
          </a:solidFill>
          <a:ln>
            <a:noFill/>
          </a:ln>
        </p:spPr>
        <p:txBody>
          <a:bodyPr spcFirstLastPara="1" wrap="square" lIns="45725" tIns="22850" rIns="45725" bIns="22850" anchor="t" anchorCtr="0">
            <a:noAutofit/>
          </a:bodyPr>
          <a:lstStyle/>
          <a:p>
            <a:pPr marL="0" marR="0" lvl="0" indent="0" algn="l" rtl="0">
              <a:lnSpc>
                <a:spcPct val="100000"/>
              </a:lnSpc>
              <a:spcBef>
                <a:spcPts val="0"/>
              </a:spcBef>
              <a:spcAft>
                <a:spcPts val="0"/>
              </a:spcAft>
              <a:buClr>
                <a:srgbClr val="000000"/>
              </a:buClr>
              <a:buSzPts val="900"/>
              <a:buFont typeface="Arial"/>
              <a:buNone/>
            </a:pPr>
            <a:endParaRPr sz="900" b="0" i="0" u="none" strike="noStrike" cap="none" dirty="0">
              <a:solidFill>
                <a:schemeClr val="dk1"/>
              </a:solidFill>
              <a:latin typeface="Calibri"/>
              <a:ea typeface="Calibri"/>
              <a:cs typeface="Calibri"/>
              <a:sym typeface="Calibri"/>
            </a:endParaRPr>
          </a:p>
        </p:txBody>
      </p:sp>
      <p:sp>
        <p:nvSpPr>
          <p:cNvPr id="167" name="Google Shape;167;p10"/>
          <p:cNvSpPr txBox="1"/>
          <p:nvPr/>
        </p:nvSpPr>
        <p:spPr>
          <a:xfrm>
            <a:off x="1971951" y="364209"/>
            <a:ext cx="4506342" cy="699294"/>
          </a:xfrm>
          <a:prstGeom prst="rect">
            <a:avLst/>
          </a:prstGeom>
          <a:noFill/>
          <a:ln>
            <a:noFill/>
          </a:ln>
        </p:spPr>
        <p:txBody>
          <a:bodyPr spcFirstLastPara="1" wrap="square" lIns="0" tIns="0" rIns="0" bIns="0" anchor="t" anchorCtr="0">
            <a:spAutoFit/>
          </a:bodyPr>
          <a:lstStyle/>
          <a:p>
            <a:pPr marL="0" marR="0" lvl="0" indent="0" algn="ctr" rtl="0">
              <a:lnSpc>
                <a:spcPct val="141818"/>
              </a:lnSpc>
              <a:spcBef>
                <a:spcPts val="0"/>
              </a:spcBef>
              <a:spcAft>
                <a:spcPts val="0"/>
              </a:spcAft>
              <a:buClr>
                <a:srgbClr val="1E3653"/>
              </a:buClr>
              <a:buSzPts val="2800"/>
              <a:buFont typeface="Calibri"/>
              <a:buNone/>
            </a:pPr>
            <a:r>
              <a:rPr lang="en" sz="3200" b="1" i="0" u="none" strike="noStrike" cap="none" dirty="0">
                <a:solidFill>
                  <a:srgbClr val="0000FF"/>
                </a:solidFill>
                <a:latin typeface="Arial"/>
                <a:ea typeface="Arial"/>
                <a:cs typeface="Arial"/>
                <a:sym typeface="Arial"/>
              </a:rPr>
              <a:t>Body  Posture</a:t>
            </a:r>
            <a:endParaRPr sz="3200" b="1" i="0" u="none" strike="noStrike" cap="none" dirty="0">
              <a:solidFill>
                <a:srgbClr val="0000FF"/>
              </a:solidFill>
              <a:latin typeface="Arial"/>
              <a:ea typeface="Arial"/>
              <a:cs typeface="Arial"/>
              <a:sym typeface="Arial"/>
            </a:endParaRPr>
          </a:p>
        </p:txBody>
      </p:sp>
      <p:sp>
        <p:nvSpPr>
          <p:cNvPr id="168" name="Google Shape;168;p10"/>
          <p:cNvSpPr txBox="1"/>
          <p:nvPr/>
        </p:nvSpPr>
        <p:spPr>
          <a:xfrm>
            <a:off x="108284" y="1419726"/>
            <a:ext cx="9035715" cy="3089798"/>
          </a:xfrm>
          <a:prstGeom prst="rect">
            <a:avLst/>
          </a:prstGeom>
          <a:noFill/>
          <a:ln>
            <a:noFill/>
          </a:ln>
        </p:spPr>
        <p:txBody>
          <a:bodyPr spcFirstLastPara="1" wrap="square" lIns="0" tIns="0" rIns="0" bIns="0" anchor="t" anchorCtr="0">
            <a:spAutoFit/>
          </a:bodyPr>
          <a:lstStyle/>
          <a:p>
            <a:pPr marL="342900" marR="0" lvl="1" indent="-190500" algn="l" rtl="0">
              <a:lnSpc>
                <a:spcPct val="100000"/>
              </a:lnSpc>
              <a:spcBef>
                <a:spcPts val="0"/>
              </a:spcBef>
              <a:spcAft>
                <a:spcPts val="0"/>
              </a:spcAft>
              <a:buClr>
                <a:srgbClr val="0000FF"/>
              </a:buClr>
              <a:buSzPts val="1800"/>
              <a:buFont typeface="Arial"/>
              <a:buChar char="•"/>
            </a:pPr>
            <a:r>
              <a:rPr lang="en" sz="2000" b="0" i="0" u="none" strike="noStrike" cap="none" dirty="0">
                <a:solidFill>
                  <a:srgbClr val="0000FF"/>
                </a:solidFill>
                <a:sym typeface="Arial"/>
              </a:rPr>
              <a:t>Maintain an upright posture. Studies have shown that good </a:t>
            </a:r>
          </a:p>
          <a:p>
            <a:pPr marL="152400" marR="0" lvl="1" algn="l" rtl="0">
              <a:lnSpc>
                <a:spcPct val="100000"/>
              </a:lnSpc>
              <a:spcBef>
                <a:spcPts val="0"/>
              </a:spcBef>
              <a:spcAft>
                <a:spcPts val="0"/>
              </a:spcAft>
              <a:buClr>
                <a:srgbClr val="0000FF"/>
              </a:buClr>
              <a:buSzPts val="1800"/>
            </a:pPr>
            <a:r>
              <a:rPr lang="en" sz="2000" dirty="0">
                <a:solidFill>
                  <a:srgbClr val="0000FF"/>
                </a:solidFill>
              </a:rPr>
              <a:t>   </a:t>
            </a:r>
            <a:r>
              <a:rPr lang="en" sz="2000" b="0" i="0" u="none" strike="noStrike" cap="none" dirty="0">
                <a:solidFill>
                  <a:srgbClr val="0000FF"/>
                </a:solidFill>
                <a:sym typeface="Arial"/>
              </a:rPr>
              <a:t>posture strengthens the deep stabilizer muscles which support </a:t>
            </a:r>
          </a:p>
          <a:p>
            <a:pPr marL="152400" marR="0" lvl="1" algn="l" rtl="0">
              <a:lnSpc>
                <a:spcPct val="100000"/>
              </a:lnSpc>
              <a:spcBef>
                <a:spcPts val="0"/>
              </a:spcBef>
              <a:spcAft>
                <a:spcPts val="0"/>
              </a:spcAft>
              <a:buClr>
                <a:srgbClr val="0000FF"/>
              </a:buClr>
              <a:buSzPts val="1800"/>
            </a:pPr>
            <a:r>
              <a:rPr lang="en" sz="2000" dirty="0">
                <a:solidFill>
                  <a:srgbClr val="0000FF"/>
                </a:solidFill>
              </a:rPr>
              <a:t>   </a:t>
            </a:r>
            <a:r>
              <a:rPr lang="en" sz="2000" b="0" i="0" u="none" strike="noStrike" cap="none" dirty="0">
                <a:solidFill>
                  <a:srgbClr val="0000FF"/>
                </a:solidFill>
                <a:sym typeface="Arial"/>
              </a:rPr>
              <a:t>the spine.</a:t>
            </a:r>
            <a:endParaRPr sz="2000" b="0" i="0" u="none" strike="noStrike" cap="none" dirty="0">
              <a:solidFill>
                <a:srgbClr val="0000FF"/>
              </a:solidFill>
              <a:sym typeface="Arial"/>
            </a:endParaRPr>
          </a:p>
          <a:p>
            <a:pPr marL="0" marR="0" lvl="0" indent="0" algn="l" rtl="0">
              <a:lnSpc>
                <a:spcPct val="100000"/>
              </a:lnSpc>
              <a:spcBef>
                <a:spcPts val="0"/>
              </a:spcBef>
              <a:spcAft>
                <a:spcPts val="0"/>
              </a:spcAft>
              <a:buClr>
                <a:schemeClr val="dk1"/>
              </a:buClr>
              <a:buSzPts val="1400"/>
              <a:buFont typeface="Calibri"/>
              <a:buNone/>
            </a:pPr>
            <a:endParaRPr sz="2000" b="0" i="0" u="none" strike="noStrike" cap="none" dirty="0">
              <a:solidFill>
                <a:srgbClr val="0000FF"/>
              </a:solidFill>
              <a:sym typeface="Arial"/>
            </a:endParaRPr>
          </a:p>
          <a:p>
            <a:pPr marL="342900" marR="0" lvl="1" indent="-190500" algn="l" rtl="0">
              <a:lnSpc>
                <a:spcPct val="100000"/>
              </a:lnSpc>
              <a:spcBef>
                <a:spcPts val="0"/>
              </a:spcBef>
              <a:spcAft>
                <a:spcPts val="0"/>
              </a:spcAft>
              <a:buClr>
                <a:srgbClr val="0000FF"/>
              </a:buClr>
              <a:buSzPts val="1800"/>
              <a:buFont typeface="Arial"/>
              <a:buChar char="•"/>
            </a:pPr>
            <a:r>
              <a:rPr lang="en" sz="2000" b="0" i="0" u="none" strike="noStrike" cap="none" dirty="0">
                <a:solidFill>
                  <a:srgbClr val="0000FF"/>
                </a:solidFill>
                <a:sym typeface="Arial"/>
              </a:rPr>
              <a:t>What’s more, when you are upright you feel stronger and more positive. </a:t>
            </a:r>
            <a:endParaRPr sz="2000" b="0" i="0" u="none" strike="noStrike" cap="none" dirty="0">
              <a:solidFill>
                <a:srgbClr val="0000FF"/>
              </a:solidFill>
              <a:sym typeface="Arial"/>
            </a:endParaRPr>
          </a:p>
          <a:p>
            <a:pPr marL="0" marR="0" lvl="0" indent="0" algn="l" rtl="0">
              <a:lnSpc>
                <a:spcPct val="100000"/>
              </a:lnSpc>
              <a:spcBef>
                <a:spcPts val="0"/>
              </a:spcBef>
              <a:spcAft>
                <a:spcPts val="0"/>
              </a:spcAft>
              <a:buClr>
                <a:srgbClr val="1E3653"/>
              </a:buClr>
              <a:buSzPts val="1400"/>
              <a:buFont typeface="Calibri"/>
              <a:buNone/>
            </a:pPr>
            <a:r>
              <a:rPr lang="en" sz="2000" b="0" i="0" u="none" strike="noStrike" cap="none" dirty="0">
                <a:solidFill>
                  <a:srgbClr val="0000FF"/>
                </a:solidFill>
                <a:sym typeface="Arial"/>
              </a:rPr>
              <a:t>      Qi flows better in a well aligned body. </a:t>
            </a:r>
            <a:endParaRPr sz="2000" dirty="0"/>
          </a:p>
          <a:p>
            <a:pPr marL="0" marR="0" lvl="0" indent="0" algn="l" rtl="0">
              <a:lnSpc>
                <a:spcPct val="100000"/>
              </a:lnSpc>
              <a:spcBef>
                <a:spcPts val="0"/>
              </a:spcBef>
              <a:spcAft>
                <a:spcPts val="0"/>
              </a:spcAft>
              <a:buClr>
                <a:srgbClr val="1E3653"/>
              </a:buClr>
              <a:buSzPts val="1400"/>
              <a:buFont typeface="Calibri"/>
              <a:buNone/>
            </a:pPr>
            <a:endParaRPr sz="2000" b="0" i="0" u="none" strike="noStrike" cap="none" dirty="0">
              <a:solidFill>
                <a:srgbClr val="0000FF"/>
              </a:solidFill>
              <a:sym typeface="Arial"/>
            </a:endParaRPr>
          </a:p>
          <a:p>
            <a:pPr marL="342900" marR="0" lvl="1" indent="-190500" algn="l" rtl="0">
              <a:lnSpc>
                <a:spcPct val="100000"/>
              </a:lnSpc>
              <a:spcBef>
                <a:spcPts val="0"/>
              </a:spcBef>
              <a:spcAft>
                <a:spcPts val="0"/>
              </a:spcAft>
              <a:buClr>
                <a:srgbClr val="0000FF"/>
              </a:buClr>
              <a:buSzPts val="1800"/>
              <a:buFont typeface="Arial"/>
              <a:buChar char="•"/>
            </a:pPr>
            <a:r>
              <a:rPr lang="en" sz="2000" b="0" i="0" u="none" strike="noStrike" cap="none" dirty="0">
                <a:solidFill>
                  <a:srgbClr val="0000FF"/>
                </a:solidFill>
                <a:sym typeface="Arial"/>
              </a:rPr>
              <a:t>Balance is an essential part of Tai Chi. Like nature, we are happier and healthier when in harmony. </a:t>
            </a:r>
            <a:endParaRPr sz="2000" b="0" i="0" u="none" strike="noStrike" cap="none" dirty="0">
              <a:solidFill>
                <a:srgbClr val="0000FF"/>
              </a:solidFill>
              <a:sym typeface="Arial"/>
            </a:endParaRPr>
          </a:p>
          <a:p>
            <a:pPr marL="0" marR="0" lvl="0" indent="0" algn="l" rtl="0">
              <a:lnSpc>
                <a:spcPct val="100000"/>
              </a:lnSpc>
              <a:spcBef>
                <a:spcPts val="0"/>
              </a:spcBef>
              <a:spcAft>
                <a:spcPts val="0"/>
              </a:spcAft>
              <a:buClr>
                <a:srgbClr val="000000"/>
              </a:buClr>
              <a:buSzPts val="1800"/>
              <a:buFont typeface="Arial"/>
              <a:buNone/>
            </a:pPr>
            <a:endParaRPr sz="2000" b="0" i="0" u="none" strike="noStrike" cap="none" dirty="0">
              <a:solidFill>
                <a:srgbClr val="1E3653"/>
              </a:solidFill>
              <a:sym typeface="Arial"/>
            </a:endParaRPr>
          </a:p>
        </p:txBody>
      </p:sp>
      <p:sp>
        <p:nvSpPr>
          <p:cNvPr id="169" name="Google Shape;169;p10"/>
          <p:cNvSpPr txBox="1"/>
          <p:nvPr/>
        </p:nvSpPr>
        <p:spPr>
          <a:xfrm>
            <a:off x="7027863" y="705644"/>
            <a:ext cx="1374900" cy="454200"/>
          </a:xfrm>
          <a:prstGeom prst="rect">
            <a:avLst/>
          </a:prstGeom>
          <a:noFill/>
          <a:ln>
            <a:noFill/>
          </a:ln>
        </p:spPr>
        <p:txBody>
          <a:bodyPr spcFirstLastPara="1" wrap="square" lIns="0" tIns="0" rIns="0" bIns="0" anchor="t" anchorCtr="0">
            <a:spAutoFit/>
          </a:bodyPr>
          <a:lstStyle/>
          <a:p>
            <a:pPr marL="0" marR="0" lvl="0" indent="0" algn="ctr" rtl="0">
              <a:lnSpc>
                <a:spcPct val="250000"/>
              </a:lnSpc>
              <a:spcBef>
                <a:spcPts val="0"/>
              </a:spcBef>
              <a:spcAft>
                <a:spcPts val="0"/>
              </a:spcAft>
              <a:buClr>
                <a:schemeClr val="dk1"/>
              </a:buClr>
              <a:buSzPts val="900"/>
              <a:buFont typeface="Calibri"/>
              <a:buNone/>
            </a:pPr>
            <a:endParaRPr sz="900" b="0" i="0" u="none" strike="noStrike" cap="none" dirty="0">
              <a:solidFill>
                <a:schemeClr val="dk1"/>
              </a:solidFill>
              <a:latin typeface="Calibri"/>
              <a:ea typeface="Calibri"/>
              <a:cs typeface="Calibri"/>
              <a:sym typeface="Calibri"/>
            </a:endParaRPr>
          </a:p>
          <a:p>
            <a:pPr marL="0" marR="0" lvl="0" indent="0" algn="l" rtl="0">
              <a:lnSpc>
                <a:spcPct val="150000"/>
              </a:lnSpc>
              <a:spcBef>
                <a:spcPts val="0"/>
              </a:spcBef>
              <a:spcAft>
                <a:spcPts val="0"/>
              </a:spcAft>
              <a:buClr>
                <a:srgbClr val="1E3653"/>
              </a:buClr>
              <a:buSzPts val="1500"/>
              <a:buFont typeface="Arial"/>
              <a:buNone/>
            </a:pPr>
            <a:endParaRPr sz="700" b="0" i="0" u="none" strike="noStrike" cap="none" dirty="0">
              <a:solidFill>
                <a:srgbClr val="000000"/>
              </a:solidFill>
              <a:latin typeface="Arial"/>
              <a:ea typeface="Arial"/>
              <a:cs typeface="Arial"/>
              <a:sym typeface="Arial"/>
            </a:endParaRPr>
          </a:p>
        </p:txBody>
      </p:sp>
      <p:pic>
        <p:nvPicPr>
          <p:cNvPr id="170" name="Google Shape;170;p10"/>
          <p:cNvPicPr preferRelativeResize="0"/>
          <p:nvPr/>
        </p:nvPicPr>
        <p:blipFill rotWithShape="1">
          <a:blip r:embed="rId3">
            <a:alphaModFix/>
          </a:blip>
          <a:srcRect/>
          <a:stretch/>
        </p:blipFill>
        <p:spPr>
          <a:xfrm>
            <a:off x="7579895" y="0"/>
            <a:ext cx="1564104" cy="1696453"/>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0"/>
                                        </p:tgtEl>
                                        <p:attrNameLst>
                                          <p:attrName>style.visibility</p:attrName>
                                        </p:attrNameLst>
                                      </p:cBhvr>
                                      <p:to>
                                        <p:strVal val="visible"/>
                                      </p:to>
                                    </p:set>
                                    <p:animEffect transition="in" filter="fade">
                                      <p:cBhvr>
                                        <p:cTn id="7" dur="500"/>
                                        <p:tgtEl>
                                          <p:spTgt spid="170"/>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500"/>
                                  </p:stCondLst>
                                  <p:childTnLst>
                                    <p:set>
                                      <p:cBhvr>
                                        <p:cTn id="11" dur="1" fill="hold">
                                          <p:stCondLst>
                                            <p:cond delay="0"/>
                                          </p:stCondLst>
                                        </p:cTn>
                                        <p:tgtEl>
                                          <p:spTgt spid="168">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500"/>
                                  </p:stCondLst>
                                  <p:childTnLst>
                                    <p:set>
                                      <p:cBhvr>
                                        <p:cTn id="15" dur="1" fill="hold">
                                          <p:stCondLst>
                                            <p:cond delay="0"/>
                                          </p:stCondLst>
                                        </p:cTn>
                                        <p:tgtEl>
                                          <p:spTgt spid="168">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500"/>
                                  </p:stCondLst>
                                  <p:childTnLst>
                                    <p:set>
                                      <p:cBhvr>
                                        <p:cTn id="19" dur="1" fill="hold">
                                          <p:stCondLst>
                                            <p:cond delay="0"/>
                                          </p:stCondLst>
                                        </p:cTn>
                                        <p:tgtEl>
                                          <p:spTgt spid="168">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500"/>
                                  </p:stCondLst>
                                  <p:childTnLst>
                                    <p:set>
                                      <p:cBhvr>
                                        <p:cTn id="23" dur="1" fill="hold">
                                          <p:stCondLst>
                                            <p:cond delay="0"/>
                                          </p:stCondLst>
                                        </p:cTn>
                                        <p:tgtEl>
                                          <p:spTgt spid="168">
                                            <p:txEl>
                                              <p:pRg st="4" end="4"/>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500"/>
                                  </p:stCondLst>
                                  <p:childTnLst>
                                    <p:set>
                                      <p:cBhvr>
                                        <p:cTn id="27" dur="1" fill="hold">
                                          <p:stCondLst>
                                            <p:cond delay="0"/>
                                          </p:stCondLst>
                                        </p:cTn>
                                        <p:tgtEl>
                                          <p:spTgt spid="168">
                                            <p:txEl>
                                              <p:pRg st="5" end="5"/>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500"/>
                                  </p:stCondLst>
                                  <p:childTnLst>
                                    <p:set>
                                      <p:cBhvr>
                                        <p:cTn id="31" dur="1" fill="hold">
                                          <p:stCondLst>
                                            <p:cond delay="0"/>
                                          </p:stCondLst>
                                        </p:cTn>
                                        <p:tgtEl>
                                          <p:spTgt spid="16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47"/>
          <p:cNvSpPr txBox="1"/>
          <p:nvPr/>
        </p:nvSpPr>
        <p:spPr>
          <a:xfrm>
            <a:off x="2138767" y="409074"/>
            <a:ext cx="4093591" cy="58473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 sz="3200" b="1" i="0" u="none" strike="noStrike" cap="none" dirty="0">
                <a:solidFill>
                  <a:srgbClr val="0000FF"/>
                </a:solidFill>
                <a:latin typeface="Arial"/>
                <a:ea typeface="Arial"/>
                <a:cs typeface="Arial"/>
                <a:sym typeface="Arial"/>
              </a:rPr>
              <a:t>Outward Movement</a:t>
            </a:r>
            <a:endParaRPr dirty="0"/>
          </a:p>
        </p:txBody>
      </p:sp>
      <p:sp>
        <p:nvSpPr>
          <p:cNvPr id="176" name="Google Shape;176;p47"/>
          <p:cNvSpPr txBox="1"/>
          <p:nvPr/>
        </p:nvSpPr>
        <p:spPr>
          <a:xfrm>
            <a:off x="0" y="1583967"/>
            <a:ext cx="9059779" cy="3631723"/>
          </a:xfrm>
          <a:prstGeom prst="rect">
            <a:avLst/>
          </a:prstGeom>
          <a:noFill/>
          <a:ln>
            <a:noFill/>
          </a:ln>
        </p:spPr>
        <p:txBody>
          <a:bodyPr spcFirstLastPara="1" wrap="square" lIns="91425" tIns="45700" rIns="91425" bIns="45700" anchor="t" anchorCtr="0">
            <a:spAutoFit/>
          </a:bodyPr>
          <a:lstStyle/>
          <a:p>
            <a:pPr marL="0" marR="0" lvl="0" indent="-142875" algn="l" rtl="0">
              <a:lnSpc>
                <a:spcPct val="100000"/>
              </a:lnSpc>
              <a:spcBef>
                <a:spcPts val="0"/>
              </a:spcBef>
              <a:spcAft>
                <a:spcPts val="0"/>
              </a:spcAft>
              <a:buClr>
                <a:srgbClr val="0000FF"/>
              </a:buClr>
              <a:buSzPts val="2250"/>
              <a:buFont typeface="Arial"/>
              <a:buChar char="•"/>
            </a:pPr>
            <a:r>
              <a:rPr lang="en" sz="2000" b="0" i="0" u="none" strike="noStrike" cap="none" dirty="0">
                <a:solidFill>
                  <a:srgbClr val="0000FF"/>
                </a:solidFill>
                <a:sym typeface="Arial"/>
              </a:rPr>
              <a:t>  Tai Chi movements are slow so that you can be mindful </a:t>
            </a:r>
          </a:p>
          <a:p>
            <a:pPr marR="0" lvl="0" algn="l" rtl="0">
              <a:lnSpc>
                <a:spcPct val="100000"/>
              </a:lnSpc>
              <a:spcBef>
                <a:spcPts val="0"/>
              </a:spcBef>
              <a:spcAft>
                <a:spcPts val="0"/>
              </a:spcAft>
              <a:buClr>
                <a:srgbClr val="0000FF"/>
              </a:buClr>
              <a:buSzPts val="2250"/>
            </a:pPr>
            <a:r>
              <a:rPr lang="en" sz="2000" dirty="0">
                <a:solidFill>
                  <a:srgbClr val="0000FF"/>
                </a:solidFill>
              </a:rPr>
              <a:t>    </a:t>
            </a:r>
            <a:r>
              <a:rPr lang="en" sz="2000" b="0" i="0" u="none" strike="noStrike" cap="none" dirty="0">
                <a:solidFill>
                  <a:srgbClr val="0000FF"/>
                </a:solidFill>
                <a:sym typeface="Arial"/>
              </a:rPr>
              <a:t>of them. </a:t>
            </a:r>
            <a:r>
              <a:rPr lang="en" sz="2000" dirty="0">
                <a:solidFill>
                  <a:srgbClr val="0000FF"/>
                </a:solidFill>
              </a:rPr>
              <a:t>A</a:t>
            </a:r>
            <a:r>
              <a:rPr lang="en" sz="2000" b="0" i="0" u="none" strike="noStrike" cap="none" dirty="0">
                <a:solidFill>
                  <a:srgbClr val="0000FF"/>
                </a:solidFill>
                <a:sym typeface="Arial"/>
              </a:rPr>
              <a:t>llow your </a:t>
            </a:r>
            <a:r>
              <a:rPr lang="en" sz="2000" dirty="0">
                <a:solidFill>
                  <a:srgbClr val="0000FF"/>
                </a:solidFill>
              </a:rPr>
              <a:t>movements </a:t>
            </a:r>
            <a:r>
              <a:rPr lang="en" sz="2000" b="0" i="0" u="none" strike="noStrike" cap="none" dirty="0">
                <a:solidFill>
                  <a:srgbClr val="0000FF"/>
                </a:solidFill>
                <a:sym typeface="Arial"/>
              </a:rPr>
              <a:t>to flow continuously like water</a:t>
            </a:r>
          </a:p>
          <a:p>
            <a:pPr marR="0" lvl="0" algn="l" rtl="0">
              <a:lnSpc>
                <a:spcPct val="100000"/>
              </a:lnSpc>
              <a:spcBef>
                <a:spcPts val="0"/>
              </a:spcBef>
              <a:spcAft>
                <a:spcPts val="0"/>
              </a:spcAft>
              <a:buClr>
                <a:srgbClr val="0000FF"/>
              </a:buClr>
              <a:buSzPts val="2250"/>
            </a:pPr>
            <a:r>
              <a:rPr lang="en" sz="2000" dirty="0">
                <a:solidFill>
                  <a:srgbClr val="0000FF"/>
                </a:solidFill>
              </a:rPr>
              <a:t>   </a:t>
            </a:r>
            <a:r>
              <a:rPr lang="en" sz="2000" b="0" i="0" u="none" strike="noStrike" cap="none" dirty="0">
                <a:solidFill>
                  <a:srgbClr val="0000FF"/>
                </a:solidFill>
                <a:sym typeface="Arial"/>
              </a:rPr>
              <a:t> in the ocean.</a:t>
            </a:r>
            <a:endParaRPr sz="2000" dirty="0"/>
          </a:p>
          <a:p>
            <a:pPr marL="0" marR="0" lvl="0" indent="0" algn="l" rtl="0">
              <a:lnSpc>
                <a:spcPct val="100000"/>
              </a:lnSpc>
              <a:spcBef>
                <a:spcPts val="0"/>
              </a:spcBef>
              <a:spcAft>
                <a:spcPts val="0"/>
              </a:spcAft>
              <a:buClr>
                <a:srgbClr val="0000FF"/>
              </a:buClr>
              <a:buSzPts val="2250"/>
              <a:buFont typeface="Arial"/>
              <a:buNone/>
            </a:pPr>
            <a:endParaRPr sz="2000" b="0" i="0" u="none" strike="noStrike" cap="none" dirty="0">
              <a:solidFill>
                <a:srgbClr val="0000FF"/>
              </a:solidFill>
              <a:sym typeface="Arial"/>
            </a:endParaRPr>
          </a:p>
          <a:p>
            <a:pPr marL="0" marR="0" lvl="0" indent="-142875" algn="l" rtl="0">
              <a:lnSpc>
                <a:spcPct val="100000"/>
              </a:lnSpc>
              <a:spcBef>
                <a:spcPts val="0"/>
              </a:spcBef>
              <a:spcAft>
                <a:spcPts val="0"/>
              </a:spcAft>
              <a:buClr>
                <a:srgbClr val="0000FF"/>
              </a:buClr>
              <a:buSzPts val="2250"/>
              <a:buFont typeface="Arial"/>
              <a:buChar char="•"/>
            </a:pPr>
            <a:r>
              <a:rPr lang="en" sz="2000" b="0" i="0" u="none" strike="noStrike" cap="none" dirty="0">
                <a:solidFill>
                  <a:srgbClr val="0000FF"/>
                </a:solidFill>
                <a:sym typeface="Arial"/>
              </a:rPr>
              <a:t>  The continual flow gathers inner energy like hydraulic power, growing as it  </a:t>
            </a:r>
          </a:p>
          <a:p>
            <a:pPr marR="0" lvl="0" algn="l" rtl="0">
              <a:lnSpc>
                <a:spcPct val="100000"/>
              </a:lnSpc>
              <a:spcBef>
                <a:spcPts val="0"/>
              </a:spcBef>
              <a:spcAft>
                <a:spcPts val="0"/>
              </a:spcAft>
              <a:buClr>
                <a:srgbClr val="0000FF"/>
              </a:buClr>
              <a:buSzPts val="2250"/>
            </a:pPr>
            <a:r>
              <a:rPr lang="en" sz="2000" dirty="0">
                <a:solidFill>
                  <a:srgbClr val="0000FF"/>
                </a:solidFill>
              </a:rPr>
              <a:t>     </a:t>
            </a:r>
            <a:r>
              <a:rPr lang="en" sz="2000" b="0" i="0" u="none" strike="noStrike" cap="none" dirty="0">
                <a:solidFill>
                  <a:srgbClr val="0000FF"/>
                </a:solidFill>
                <a:sym typeface="Arial"/>
              </a:rPr>
              <a:t>flows.</a:t>
            </a:r>
            <a:endParaRPr sz="2000" dirty="0"/>
          </a:p>
          <a:p>
            <a:pPr marL="0" marR="0" lvl="0" indent="0" algn="l" rtl="0">
              <a:lnSpc>
                <a:spcPct val="100000"/>
              </a:lnSpc>
              <a:spcBef>
                <a:spcPts val="0"/>
              </a:spcBef>
              <a:spcAft>
                <a:spcPts val="0"/>
              </a:spcAft>
              <a:buClr>
                <a:srgbClr val="0000FF"/>
              </a:buClr>
              <a:buSzPts val="2250"/>
              <a:buFont typeface="Arial"/>
              <a:buNone/>
            </a:pPr>
            <a:endParaRPr sz="2000" b="0" i="0" u="none" strike="noStrike" cap="none" dirty="0">
              <a:solidFill>
                <a:srgbClr val="0000FF"/>
              </a:solidFill>
              <a:sym typeface="Arial"/>
            </a:endParaRPr>
          </a:p>
          <a:p>
            <a:pPr marL="0" marR="0" lvl="0" indent="-142875" algn="l" rtl="0">
              <a:lnSpc>
                <a:spcPct val="100000"/>
              </a:lnSpc>
              <a:spcBef>
                <a:spcPts val="0"/>
              </a:spcBef>
              <a:spcAft>
                <a:spcPts val="0"/>
              </a:spcAft>
              <a:buClr>
                <a:srgbClr val="0000FF"/>
              </a:buClr>
              <a:buSzPts val="2250"/>
              <a:buFont typeface="Arial"/>
              <a:buChar char="•"/>
            </a:pPr>
            <a:r>
              <a:rPr lang="en" sz="2000" b="0" i="0" u="none" strike="noStrike" cap="none" dirty="0">
                <a:solidFill>
                  <a:srgbClr val="0000FF"/>
                </a:solidFill>
                <a:sym typeface="Arial"/>
              </a:rPr>
              <a:t>  Move as though you’re moving against a gentle resistance with every    </a:t>
            </a:r>
            <a:endParaRPr sz="2000" dirty="0"/>
          </a:p>
          <a:p>
            <a:pPr marL="0" marR="0" lvl="0" indent="0" algn="l" rtl="0">
              <a:lnSpc>
                <a:spcPct val="100000"/>
              </a:lnSpc>
              <a:spcBef>
                <a:spcPts val="0"/>
              </a:spcBef>
              <a:spcAft>
                <a:spcPts val="0"/>
              </a:spcAft>
              <a:buNone/>
            </a:pPr>
            <a:r>
              <a:rPr lang="en" sz="2000" b="0" i="0" u="none" strike="noStrike" cap="none" dirty="0">
                <a:solidFill>
                  <a:srgbClr val="0000FF"/>
                </a:solidFill>
                <a:sym typeface="Arial"/>
              </a:rPr>
              <a:t>    movement to generate a soft inner power.  </a:t>
            </a:r>
            <a:endParaRPr sz="2000" b="0" i="0" u="none" strike="noStrike" cap="none" dirty="0">
              <a:solidFill>
                <a:srgbClr val="0000FF"/>
              </a:solidFill>
              <a:sym typeface="Arial"/>
            </a:endParaRPr>
          </a:p>
          <a:p>
            <a:pPr marL="285750" marR="0" lvl="0" indent="-142875" algn="l" rtl="0">
              <a:lnSpc>
                <a:spcPct val="100000"/>
              </a:lnSpc>
              <a:spcBef>
                <a:spcPts val="0"/>
              </a:spcBef>
              <a:spcAft>
                <a:spcPts val="0"/>
              </a:spcAft>
              <a:buClr>
                <a:srgbClr val="0000FF"/>
              </a:buClr>
              <a:buSzPts val="2250"/>
              <a:buFont typeface="Arial"/>
              <a:buNone/>
            </a:pPr>
            <a:endParaRPr sz="2000" b="0" i="0" u="none" strike="noStrike" cap="none" dirty="0">
              <a:solidFill>
                <a:srgbClr val="0000FF"/>
              </a:solidFill>
              <a:sym typeface="Arial"/>
            </a:endParaRPr>
          </a:p>
          <a:p>
            <a:pPr marL="285750" marR="0" lvl="0" indent="-142875" algn="l" rtl="0">
              <a:lnSpc>
                <a:spcPct val="100000"/>
              </a:lnSpc>
              <a:spcBef>
                <a:spcPts val="0"/>
              </a:spcBef>
              <a:spcAft>
                <a:spcPts val="0"/>
              </a:spcAft>
              <a:buClr>
                <a:srgbClr val="0000FF"/>
              </a:buClr>
              <a:buSzPts val="2250"/>
              <a:buFont typeface="Arial"/>
              <a:buNone/>
            </a:pPr>
            <a:endParaRPr sz="1800" b="0" i="0" u="none" strike="noStrike" cap="none" dirty="0">
              <a:solidFill>
                <a:srgbClr val="0000FF"/>
              </a:solidFill>
              <a:latin typeface="Arial"/>
              <a:ea typeface="Arial"/>
              <a:cs typeface="Arial"/>
              <a:sym typeface="Arial"/>
            </a:endParaRPr>
          </a:p>
          <a:p>
            <a:pPr marL="285750" marR="0" lvl="0" indent="-174625" algn="l" rtl="0">
              <a:lnSpc>
                <a:spcPct val="100000"/>
              </a:lnSpc>
              <a:spcBef>
                <a:spcPts val="0"/>
              </a:spcBef>
              <a:spcAft>
                <a:spcPts val="0"/>
              </a:spcAft>
              <a:buClr>
                <a:srgbClr val="0000FF"/>
              </a:buClr>
              <a:buSzPts val="1750"/>
              <a:buFont typeface="Arial"/>
              <a:buNone/>
            </a:pPr>
            <a:endParaRPr sz="1400" b="0" i="0" u="none" strike="noStrike" cap="none" dirty="0">
              <a:solidFill>
                <a:srgbClr val="0000FF"/>
              </a:solidFill>
              <a:latin typeface="Arial"/>
              <a:ea typeface="Arial"/>
              <a:cs typeface="Arial"/>
              <a:sym typeface="Arial"/>
            </a:endParaRPr>
          </a:p>
        </p:txBody>
      </p:sp>
      <p:pic>
        <p:nvPicPr>
          <p:cNvPr id="177" name="Google Shape;177;p47"/>
          <p:cNvPicPr preferRelativeResize="0"/>
          <p:nvPr/>
        </p:nvPicPr>
        <p:blipFill rotWithShape="1">
          <a:blip r:embed="rId3">
            <a:alphaModFix/>
          </a:blip>
          <a:srcRect/>
          <a:stretch/>
        </p:blipFill>
        <p:spPr>
          <a:xfrm>
            <a:off x="7603959" y="-1"/>
            <a:ext cx="1540042" cy="1985212"/>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7"/>
                                        </p:tgtEl>
                                        <p:attrNameLst>
                                          <p:attrName>style.visibility</p:attrName>
                                        </p:attrNameLst>
                                      </p:cBhvr>
                                      <p:to>
                                        <p:strVal val="visible"/>
                                      </p:to>
                                    </p:set>
                                    <p:animEffect transition="in" filter="fade">
                                      <p:cBhvr>
                                        <p:cTn id="7" dur="500"/>
                                        <p:tgtEl>
                                          <p:spTgt spid="1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44"/>
          <p:cNvSpPr txBox="1">
            <a:spLocks noGrp="1"/>
          </p:cNvSpPr>
          <p:nvPr>
            <p:ph type="title"/>
          </p:nvPr>
        </p:nvSpPr>
        <p:spPr>
          <a:xfrm>
            <a:off x="311700" y="193730"/>
            <a:ext cx="8520600" cy="711146"/>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2800"/>
              <a:buNone/>
            </a:pPr>
            <a:r>
              <a:rPr lang="en" sz="3200" b="1" dirty="0">
                <a:solidFill>
                  <a:srgbClr val="0000FF"/>
                </a:solidFill>
                <a:latin typeface="Arial"/>
                <a:ea typeface="Arial"/>
                <a:cs typeface="Arial"/>
                <a:sym typeface="Arial"/>
              </a:rPr>
              <a:t>Why Learn and Practice Tai Chi?</a:t>
            </a:r>
            <a:endParaRPr sz="3200" dirty="0">
              <a:solidFill>
                <a:srgbClr val="0000FF"/>
              </a:solidFill>
            </a:endParaRPr>
          </a:p>
        </p:txBody>
      </p:sp>
      <p:sp>
        <p:nvSpPr>
          <p:cNvPr id="131" name="Google Shape;131;p44"/>
          <p:cNvSpPr txBox="1"/>
          <p:nvPr/>
        </p:nvSpPr>
        <p:spPr>
          <a:xfrm>
            <a:off x="104774" y="1333501"/>
            <a:ext cx="8930737" cy="3416279"/>
          </a:xfrm>
          <a:prstGeom prst="rect">
            <a:avLst/>
          </a:prstGeom>
          <a:noFill/>
          <a:ln>
            <a:noFill/>
          </a:ln>
        </p:spPr>
        <p:txBody>
          <a:bodyPr spcFirstLastPara="1" wrap="square" lIns="91425" tIns="45700" rIns="91425" bIns="45700" anchor="t" anchorCtr="0">
            <a:spAutoFit/>
          </a:bodyPr>
          <a:lstStyle/>
          <a:p>
            <a:pPr marL="400050" marR="0" lvl="0" indent="-285750" algn="l" rtl="0">
              <a:lnSpc>
                <a:spcPct val="100000"/>
              </a:lnSpc>
              <a:spcBef>
                <a:spcPts val="0"/>
              </a:spcBef>
              <a:spcAft>
                <a:spcPts val="0"/>
              </a:spcAft>
              <a:buClr>
                <a:srgbClr val="0000FF"/>
              </a:buClr>
              <a:buSzPts val="2250"/>
              <a:buFont typeface="Arial"/>
              <a:buChar char="•"/>
            </a:pPr>
            <a:r>
              <a:rPr lang="en" sz="2000" b="1" i="0" u="sng" strike="noStrike" cap="none" dirty="0">
                <a:solidFill>
                  <a:srgbClr val="0000FF"/>
                </a:solidFill>
                <a:sym typeface="Arial"/>
              </a:rPr>
              <a:t>Improves brain health and wellness  </a:t>
            </a:r>
            <a:r>
              <a:rPr lang="en" sz="2000" b="0" i="0" u="none" strike="noStrike" cap="none" dirty="0">
                <a:solidFill>
                  <a:srgbClr val="0000FF"/>
                </a:solidFill>
                <a:sym typeface="Arial"/>
              </a:rPr>
              <a:t>- </a:t>
            </a:r>
            <a:r>
              <a:rPr lang="en" sz="2000" dirty="0">
                <a:solidFill>
                  <a:srgbClr val="0000FF"/>
                </a:solidFill>
              </a:rPr>
              <a:t>to improve</a:t>
            </a:r>
            <a:r>
              <a:rPr lang="en" sz="2000" b="0" i="0" u="none" strike="noStrike" cap="none" dirty="0">
                <a:solidFill>
                  <a:srgbClr val="0000FF"/>
                </a:solidFill>
                <a:sym typeface="Arial"/>
              </a:rPr>
              <a:t> attention span; helps promote a calm and relaxed mood. Provides long term cognitive and physical benefits.</a:t>
            </a:r>
            <a:endParaRPr sz="2000" dirty="0"/>
          </a:p>
          <a:p>
            <a:pPr marL="400050" marR="0" lvl="0" indent="-142875" algn="l" rtl="0">
              <a:lnSpc>
                <a:spcPct val="100000"/>
              </a:lnSpc>
              <a:spcBef>
                <a:spcPts val="0"/>
              </a:spcBef>
              <a:spcAft>
                <a:spcPts val="0"/>
              </a:spcAft>
              <a:buClr>
                <a:srgbClr val="0000FF"/>
              </a:buClr>
              <a:buSzPts val="2250"/>
              <a:buFont typeface="Arial"/>
              <a:buNone/>
            </a:pPr>
            <a:endParaRPr sz="2000" b="0" i="0" u="none" strike="noStrike" cap="none" dirty="0">
              <a:solidFill>
                <a:srgbClr val="0000FF"/>
              </a:solidFill>
              <a:sym typeface="Arial"/>
            </a:endParaRPr>
          </a:p>
          <a:p>
            <a:pPr marL="400050" marR="0" lvl="0" indent="-285750" algn="l" rtl="0">
              <a:lnSpc>
                <a:spcPct val="100000"/>
              </a:lnSpc>
              <a:spcBef>
                <a:spcPts val="0"/>
              </a:spcBef>
              <a:spcAft>
                <a:spcPts val="0"/>
              </a:spcAft>
              <a:buClr>
                <a:srgbClr val="0000FF"/>
              </a:buClr>
              <a:buSzPts val="2250"/>
              <a:buFont typeface="Arial"/>
              <a:buChar char="•"/>
            </a:pPr>
            <a:r>
              <a:rPr lang="en" sz="2000" b="1" i="0" u="sng" strike="noStrike" cap="none" dirty="0">
                <a:solidFill>
                  <a:srgbClr val="0000FF"/>
                </a:solidFill>
                <a:sym typeface="Arial"/>
              </a:rPr>
              <a:t>Anyone can do it </a:t>
            </a:r>
            <a:r>
              <a:rPr lang="en" sz="2000" b="0" i="0" u="none" strike="noStrike" cap="none" dirty="0">
                <a:solidFill>
                  <a:srgbClr val="0000FF"/>
                </a:solidFill>
                <a:sym typeface="Arial"/>
              </a:rPr>
              <a:t>– People of any age with any level of fitness can practice Tai Chi. It is low impact and safe when practiced correctly.</a:t>
            </a:r>
            <a:endParaRPr sz="2000" dirty="0"/>
          </a:p>
          <a:p>
            <a:pPr marL="400050" marR="0" lvl="0" indent="-142875" algn="l" rtl="0">
              <a:lnSpc>
                <a:spcPct val="100000"/>
              </a:lnSpc>
              <a:spcBef>
                <a:spcPts val="0"/>
              </a:spcBef>
              <a:spcAft>
                <a:spcPts val="0"/>
              </a:spcAft>
              <a:buClr>
                <a:srgbClr val="0000FF"/>
              </a:buClr>
              <a:buSzPts val="2250"/>
              <a:buFont typeface="Arial"/>
              <a:buNone/>
            </a:pPr>
            <a:endParaRPr sz="2000" b="1" i="0" u="sng" strike="noStrike" cap="none" dirty="0">
              <a:solidFill>
                <a:srgbClr val="0000FF"/>
              </a:solidFill>
              <a:sym typeface="Arial"/>
            </a:endParaRPr>
          </a:p>
          <a:p>
            <a:pPr marL="400050" marR="0" lvl="0" indent="-285750" algn="l" rtl="0">
              <a:lnSpc>
                <a:spcPct val="100000"/>
              </a:lnSpc>
              <a:spcBef>
                <a:spcPts val="0"/>
              </a:spcBef>
              <a:spcAft>
                <a:spcPts val="0"/>
              </a:spcAft>
              <a:buClr>
                <a:srgbClr val="0000FF"/>
              </a:buClr>
              <a:buSzPts val="2250"/>
              <a:buFont typeface="Arial"/>
              <a:buChar char="•"/>
            </a:pPr>
            <a:r>
              <a:rPr lang="en" sz="2000" b="1" i="0" u="sng" strike="noStrike" cap="none" dirty="0">
                <a:solidFill>
                  <a:srgbClr val="0000FF"/>
                </a:solidFill>
                <a:sym typeface="Arial"/>
              </a:rPr>
              <a:t>Cultivates one’s Life Force</a:t>
            </a:r>
            <a:r>
              <a:rPr lang="en" sz="2000" b="1" i="0" u="none" strike="noStrike" cap="none" dirty="0">
                <a:solidFill>
                  <a:srgbClr val="0000FF"/>
                </a:solidFill>
                <a:sym typeface="Arial"/>
              </a:rPr>
              <a:t> </a:t>
            </a:r>
            <a:r>
              <a:rPr lang="en" sz="2000" b="0" i="0" u="none" strike="noStrike" cap="none" dirty="0">
                <a:solidFill>
                  <a:srgbClr val="0000FF"/>
                </a:solidFill>
                <a:sym typeface="Arial"/>
              </a:rPr>
              <a:t>- The ultimate purpose of Tai Chi is to grow your Qi(pronounced chee) or inner life energy to flow smoothly and powerfully through your entire body. </a:t>
            </a:r>
            <a:endParaRPr sz="2000" b="1" i="0" u="sng" strike="noStrike" cap="none" dirty="0">
              <a:solidFill>
                <a:srgbClr val="0000FF"/>
              </a:solidFill>
              <a:sym typeface="Arial"/>
            </a:endParaRPr>
          </a:p>
          <a:p>
            <a:pPr marL="0" marR="0" lvl="0" indent="0" algn="l" rtl="0">
              <a:lnSpc>
                <a:spcPct val="100000"/>
              </a:lnSpc>
              <a:spcBef>
                <a:spcPts val="0"/>
              </a:spcBef>
              <a:spcAft>
                <a:spcPts val="0"/>
              </a:spcAft>
              <a:buNone/>
            </a:pPr>
            <a:endParaRPr sz="1600" b="0" i="0" u="none" strike="noStrike" cap="none" dirty="0">
              <a:solidFill>
                <a:srgbClr val="00000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500"/>
                                  </p:stCondLst>
                                  <p:childTnLst>
                                    <p:set>
                                      <p:cBhvr>
                                        <p:cTn id="6" dur="1" fill="hold">
                                          <p:stCondLst>
                                            <p:cond delay="0"/>
                                          </p:stCondLst>
                                        </p:cTn>
                                        <p:tgtEl>
                                          <p:spTgt spid="1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500"/>
                                  </p:stCondLst>
                                  <p:childTnLst>
                                    <p:set>
                                      <p:cBhvr>
                                        <p:cTn id="10" dur="1" fill="hold">
                                          <p:stCondLst>
                                            <p:cond delay="0"/>
                                          </p:stCondLst>
                                        </p:cTn>
                                        <p:tgtEl>
                                          <p:spTgt spid="13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500"/>
                                  </p:stCondLst>
                                  <p:childTnLst>
                                    <p:set>
                                      <p:cBhvr>
                                        <p:cTn id="14" dur="1" fill="hold">
                                          <p:stCondLst>
                                            <p:cond delay="0"/>
                                          </p:stCondLst>
                                        </p:cTn>
                                        <p:tgtEl>
                                          <p:spTgt spid="13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14"/>
          <p:cNvSpPr txBox="1"/>
          <p:nvPr/>
        </p:nvSpPr>
        <p:spPr>
          <a:xfrm>
            <a:off x="774916" y="209228"/>
            <a:ext cx="7919634" cy="1169521"/>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3600"/>
              <a:buFont typeface="Arial"/>
              <a:buNone/>
            </a:pPr>
            <a:r>
              <a:rPr lang="en" sz="3200" b="1" i="0" u="none" strike="noStrike" cap="none" dirty="0">
                <a:solidFill>
                  <a:srgbClr val="0000FF"/>
                </a:solidFill>
                <a:latin typeface="Arial"/>
                <a:ea typeface="Arial"/>
                <a:cs typeface="Arial"/>
                <a:sym typeface="Arial"/>
              </a:rPr>
              <a:t>Warm Ups, Basic 6 Sun </a:t>
            </a:r>
            <a:r>
              <a:rPr lang="en" sz="3200" b="1" dirty="0">
                <a:solidFill>
                  <a:srgbClr val="0000FF"/>
                </a:solidFill>
              </a:rPr>
              <a:t>Style </a:t>
            </a:r>
          </a:p>
          <a:p>
            <a:pPr marL="0" marR="0" lvl="0" indent="0" algn="ctr" rtl="0">
              <a:lnSpc>
                <a:spcPct val="100000"/>
              </a:lnSpc>
              <a:spcBef>
                <a:spcPts val="0"/>
              </a:spcBef>
              <a:spcAft>
                <a:spcPts val="0"/>
              </a:spcAft>
              <a:buClr>
                <a:srgbClr val="000000"/>
              </a:buClr>
              <a:buSzPts val="3600"/>
              <a:buFont typeface="Arial"/>
              <a:buNone/>
            </a:pPr>
            <a:r>
              <a:rPr lang="en" sz="3200" b="1" dirty="0">
                <a:solidFill>
                  <a:srgbClr val="0000FF"/>
                </a:solidFill>
              </a:rPr>
              <a:t>and Cool Downs</a:t>
            </a:r>
            <a:endParaRPr sz="3200" b="1" i="0" u="none" strike="noStrike" cap="none" dirty="0">
              <a:solidFill>
                <a:srgbClr val="0000FF"/>
              </a:solidFill>
              <a:latin typeface="Arial"/>
              <a:ea typeface="Arial"/>
              <a:cs typeface="Arial"/>
              <a:sym typeface="Arial"/>
            </a:endParaRPr>
          </a:p>
        </p:txBody>
      </p:sp>
      <p:sp>
        <p:nvSpPr>
          <p:cNvPr id="201" name="Google Shape;201;p14"/>
          <p:cNvSpPr txBox="1"/>
          <p:nvPr/>
        </p:nvSpPr>
        <p:spPr>
          <a:xfrm>
            <a:off x="712923" y="1658319"/>
            <a:ext cx="7919634" cy="800189"/>
          </a:xfrm>
          <a:prstGeom prst="rect">
            <a:avLst/>
          </a:prstGeom>
          <a:noFill/>
          <a:ln>
            <a:noFill/>
          </a:ln>
        </p:spPr>
        <p:txBody>
          <a:bodyPr spcFirstLastPara="1" wrap="square" lIns="91425" tIns="91425" rIns="91425" bIns="91425" anchor="t" anchorCtr="0">
            <a:spAutoFit/>
          </a:bodyPr>
          <a:lstStyle/>
          <a:p>
            <a:pPr marR="0" lvl="0" algn="l" rtl="0">
              <a:lnSpc>
                <a:spcPct val="100000"/>
              </a:lnSpc>
              <a:spcBef>
                <a:spcPts val="0"/>
              </a:spcBef>
              <a:spcAft>
                <a:spcPts val="0"/>
              </a:spcAft>
              <a:buClr>
                <a:srgbClr val="040AEC"/>
              </a:buClr>
              <a:buSzPts val="1800"/>
            </a:pPr>
            <a:r>
              <a:rPr lang="en" sz="2000" b="0" u="none" strike="noStrike" cap="none" dirty="0">
                <a:solidFill>
                  <a:srgbClr val="0000FF"/>
                </a:solidFill>
                <a:latin typeface="Arial"/>
                <a:ea typeface="Arial"/>
                <a:cs typeface="Arial"/>
                <a:sym typeface="Arial"/>
              </a:rPr>
              <a:t>Tai Chi will not only help you to remember your movements, but will create a lifelong journey of integrating your body, mind and spirit. </a:t>
            </a:r>
            <a:endParaRPr sz="2000" b="0" u="none" strike="noStrike" cap="none" dirty="0">
              <a:solidFill>
                <a:srgbClr val="0000FF"/>
              </a:solidFill>
              <a:latin typeface="Arial"/>
              <a:ea typeface="Arial"/>
              <a:cs typeface="Arial"/>
              <a:sym typeface="Arial"/>
            </a:endParaRPr>
          </a:p>
        </p:txBody>
      </p:sp>
      <p:pic>
        <p:nvPicPr>
          <p:cNvPr id="202" name="Google Shape;202;p14"/>
          <p:cNvPicPr preferRelativeResize="0"/>
          <p:nvPr/>
        </p:nvPicPr>
        <p:blipFill rotWithShape="1">
          <a:blip r:embed="rId3">
            <a:alphaModFix/>
          </a:blip>
          <a:srcRect/>
          <a:stretch/>
        </p:blipFill>
        <p:spPr>
          <a:xfrm>
            <a:off x="3563053" y="3285640"/>
            <a:ext cx="1512642" cy="1795866"/>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13943-D3E7-1A6D-766B-A11E762541AF}"/>
              </a:ext>
            </a:extLst>
          </p:cNvPr>
          <p:cNvSpPr>
            <a:spLocks noGrp="1"/>
          </p:cNvSpPr>
          <p:nvPr>
            <p:ph type="title"/>
          </p:nvPr>
        </p:nvSpPr>
        <p:spPr/>
        <p:txBody>
          <a:bodyPr>
            <a:noAutofit/>
          </a:bodyPr>
          <a:lstStyle/>
          <a:p>
            <a:pPr algn="ctr"/>
            <a:r>
              <a:rPr lang="en-US" sz="3200" dirty="0"/>
              <a:t>  </a:t>
            </a:r>
            <a:r>
              <a:rPr lang="en-US" sz="3200" dirty="0">
                <a:solidFill>
                  <a:srgbClr val="0000FF"/>
                </a:solidFill>
              </a:rPr>
              <a:t>Xie Xie (Thank You) and Que</a:t>
            </a:r>
            <a:r>
              <a:rPr lang="en-US" sz="3200" dirty="0">
                <a:solidFill>
                  <a:srgbClr val="0C3BFF"/>
                </a:solidFill>
              </a:rPr>
              <a:t>stions</a:t>
            </a:r>
          </a:p>
        </p:txBody>
      </p:sp>
      <p:pic>
        <p:nvPicPr>
          <p:cNvPr id="5" name="Picture 4">
            <a:extLst>
              <a:ext uri="{FF2B5EF4-FFF2-40B4-BE49-F238E27FC236}">
                <a16:creationId xmlns:a16="http://schemas.microsoft.com/office/drawing/2014/main" id="{C26218DB-4576-8D38-9883-E23DD62B66B9}"/>
              </a:ext>
            </a:extLst>
          </p:cNvPr>
          <p:cNvPicPr>
            <a:picLocks noChangeAspect="1"/>
          </p:cNvPicPr>
          <p:nvPr/>
        </p:nvPicPr>
        <p:blipFill>
          <a:blip r:embed="rId2"/>
          <a:stretch>
            <a:fillRect/>
          </a:stretch>
        </p:blipFill>
        <p:spPr>
          <a:xfrm>
            <a:off x="3270142" y="1324728"/>
            <a:ext cx="2145789" cy="2614923"/>
          </a:xfrm>
          <a:prstGeom prst="rect">
            <a:avLst/>
          </a:prstGeom>
        </p:spPr>
      </p:pic>
      <p:sp>
        <p:nvSpPr>
          <p:cNvPr id="6" name="TextBox 5">
            <a:extLst>
              <a:ext uri="{FF2B5EF4-FFF2-40B4-BE49-F238E27FC236}">
                <a16:creationId xmlns:a16="http://schemas.microsoft.com/office/drawing/2014/main" id="{0F7D7165-E288-7E6C-6034-DDC9A50BACF6}"/>
              </a:ext>
            </a:extLst>
          </p:cNvPr>
          <p:cNvSpPr txBox="1"/>
          <p:nvPr/>
        </p:nvSpPr>
        <p:spPr>
          <a:xfrm>
            <a:off x="2983060" y="3998563"/>
            <a:ext cx="2719952" cy="307777"/>
          </a:xfrm>
          <a:prstGeom prst="rect">
            <a:avLst/>
          </a:prstGeom>
          <a:noFill/>
        </p:spPr>
        <p:txBody>
          <a:bodyPr wrap="square" rtlCol="0">
            <a:spAutoFit/>
          </a:bodyPr>
          <a:lstStyle/>
          <a:p>
            <a:pPr algn="ctr"/>
            <a:r>
              <a:rPr lang="en-US" dirty="0">
                <a:solidFill>
                  <a:srgbClr val="0000FF"/>
                </a:solidFill>
              </a:rPr>
              <a:t>Luna at Hale Ku’ike Pali</a:t>
            </a:r>
          </a:p>
        </p:txBody>
      </p:sp>
    </p:spTree>
    <p:extLst>
      <p:ext uri="{BB962C8B-B14F-4D97-AF65-F5344CB8AC3E}">
        <p14:creationId xmlns:p14="http://schemas.microsoft.com/office/powerpoint/2010/main" val="1984551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100" name="Google Shape;100;p2"/>
          <p:cNvSpPr txBox="1"/>
          <p:nvPr/>
        </p:nvSpPr>
        <p:spPr>
          <a:xfrm>
            <a:off x="698426" y="436853"/>
            <a:ext cx="6962100" cy="677078"/>
          </a:xfrm>
          <a:prstGeom prst="rect">
            <a:avLst/>
          </a:prstGeom>
          <a:noFill/>
          <a:ln>
            <a:noFill/>
          </a:ln>
        </p:spPr>
        <p:txBody>
          <a:bodyPr spcFirstLastPara="1" wrap="square" lIns="91425" tIns="91425" rIns="91425" bIns="91425" anchor="ctr" anchorCtr="0">
            <a:spAutoFit/>
          </a:bodyPr>
          <a:lstStyle/>
          <a:p>
            <a:pPr marL="0" marR="0" lvl="0" indent="0" algn="ctr" rtl="0">
              <a:lnSpc>
                <a:spcPct val="100000"/>
              </a:lnSpc>
              <a:spcBef>
                <a:spcPts val="0"/>
              </a:spcBef>
              <a:spcAft>
                <a:spcPts val="0"/>
              </a:spcAft>
              <a:buClr>
                <a:srgbClr val="000000"/>
              </a:buClr>
              <a:buSzPts val="3600"/>
              <a:buFont typeface="Arial"/>
              <a:buNone/>
            </a:pPr>
            <a:r>
              <a:rPr lang="en" sz="3200" b="1" i="0" u="none" strike="noStrike" cap="none" dirty="0">
                <a:solidFill>
                  <a:srgbClr val="0000FF"/>
                </a:solidFill>
                <a:latin typeface="Arial"/>
                <a:ea typeface="Arial"/>
                <a:cs typeface="Arial"/>
                <a:sym typeface="Arial"/>
              </a:rPr>
              <a:t>Learning Objectives:</a:t>
            </a:r>
            <a:endParaRPr sz="3200" b="1" i="0" u="none" strike="noStrike" cap="none" dirty="0">
              <a:solidFill>
                <a:srgbClr val="0000FF"/>
              </a:solidFill>
              <a:latin typeface="Arial"/>
              <a:ea typeface="Arial"/>
              <a:cs typeface="Arial"/>
              <a:sym typeface="Arial"/>
            </a:endParaRPr>
          </a:p>
        </p:txBody>
      </p:sp>
      <p:sp>
        <p:nvSpPr>
          <p:cNvPr id="5" name="Title 4">
            <a:extLst>
              <a:ext uri="{FF2B5EF4-FFF2-40B4-BE49-F238E27FC236}">
                <a16:creationId xmlns:a16="http://schemas.microsoft.com/office/drawing/2014/main" id="{530D3226-47A0-F938-2808-668D8CAF7407}"/>
              </a:ext>
            </a:extLst>
          </p:cNvPr>
          <p:cNvSpPr>
            <a:spLocks noGrp="1"/>
          </p:cNvSpPr>
          <p:nvPr>
            <p:ph type="ctrTitle"/>
          </p:nvPr>
        </p:nvSpPr>
        <p:spPr>
          <a:xfrm>
            <a:off x="311708" y="1650569"/>
            <a:ext cx="8367343" cy="2681206"/>
          </a:xfrm>
        </p:spPr>
        <p:txBody>
          <a:bodyPr>
            <a:normAutofit/>
          </a:bodyPr>
          <a:lstStyle/>
          <a:p>
            <a:pPr algn="l"/>
            <a:r>
              <a:rPr lang="en" sz="2000" dirty="0">
                <a:solidFill>
                  <a:srgbClr val="0000FF"/>
                </a:solidFill>
              </a:rPr>
              <a:t>1. Describe how Tai Chi can enhance brain health and improve cognitive function.</a:t>
            </a:r>
            <a:br>
              <a:rPr lang="en" sz="2000" dirty="0">
                <a:solidFill>
                  <a:srgbClr val="0000FF"/>
                </a:solidFill>
              </a:rPr>
            </a:br>
            <a:br>
              <a:rPr lang="en" sz="2000" dirty="0">
                <a:solidFill>
                  <a:srgbClr val="0000FF"/>
                </a:solidFill>
              </a:rPr>
            </a:br>
            <a:r>
              <a:rPr lang="en" sz="2000" dirty="0">
                <a:solidFill>
                  <a:srgbClr val="0000FF"/>
                </a:solidFill>
              </a:rPr>
              <a:t>2. Identify two benefits of Tai Chi to decrease the risk of dementia.</a:t>
            </a:r>
            <a:br>
              <a:rPr lang="en" sz="2000" dirty="0">
                <a:solidFill>
                  <a:srgbClr val="0000FF"/>
                </a:solidFill>
              </a:rPr>
            </a:br>
            <a:br>
              <a:rPr lang="en" sz="2000" dirty="0">
                <a:solidFill>
                  <a:srgbClr val="0000FF"/>
                </a:solidFill>
              </a:rPr>
            </a:br>
            <a:r>
              <a:rPr lang="en" sz="2000" dirty="0">
                <a:solidFill>
                  <a:srgbClr val="0000FF"/>
                </a:solidFill>
              </a:rPr>
              <a:t>3. Explain how Tai Chi can support the physical, emotional, social and spiritual wellness for family caregivers.</a:t>
            </a:r>
            <a:br>
              <a:rPr lang="en" sz="2000" dirty="0">
                <a:solidFill>
                  <a:srgbClr val="0000FF"/>
                </a:solidFill>
              </a:rPr>
            </a:br>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6" name="Google Shape;106;p41"/>
          <p:cNvSpPr txBox="1"/>
          <p:nvPr/>
        </p:nvSpPr>
        <p:spPr>
          <a:xfrm>
            <a:off x="999642" y="302212"/>
            <a:ext cx="6548033" cy="677078"/>
          </a:xfrm>
          <a:prstGeom prst="rect">
            <a:avLst/>
          </a:prstGeom>
          <a:noFill/>
          <a:ln>
            <a:noFill/>
          </a:ln>
        </p:spPr>
        <p:txBody>
          <a:bodyPr spcFirstLastPara="1" wrap="square" lIns="91425" tIns="91425" rIns="91425" bIns="91425" anchor="ctr" anchorCtr="0">
            <a:spAutoFit/>
          </a:bodyPr>
          <a:lstStyle/>
          <a:p>
            <a:pPr marL="0" marR="0" lvl="0" indent="0" algn="ctr" rtl="0">
              <a:lnSpc>
                <a:spcPct val="100000"/>
              </a:lnSpc>
              <a:spcBef>
                <a:spcPts val="0"/>
              </a:spcBef>
              <a:spcAft>
                <a:spcPts val="0"/>
              </a:spcAft>
              <a:buClr>
                <a:srgbClr val="000000"/>
              </a:buClr>
              <a:buSzPts val="3600"/>
              <a:buFont typeface="Arial"/>
              <a:buNone/>
            </a:pPr>
            <a:r>
              <a:rPr lang="en" sz="3200" b="1" i="0" u="none" strike="noStrike" cap="none" dirty="0">
                <a:solidFill>
                  <a:srgbClr val="0000FF"/>
                </a:solidFill>
                <a:latin typeface="Arial"/>
                <a:ea typeface="Arial"/>
                <a:cs typeface="Arial"/>
                <a:sym typeface="Arial"/>
              </a:rPr>
              <a:t>  What is Tai Chi?</a:t>
            </a:r>
            <a:endParaRPr sz="3200" b="1" i="0" u="none" strike="noStrike" cap="none" dirty="0">
              <a:solidFill>
                <a:srgbClr val="0000FF"/>
              </a:solidFill>
              <a:latin typeface="Arial"/>
              <a:ea typeface="Arial"/>
              <a:cs typeface="Arial"/>
              <a:sym typeface="Arial"/>
            </a:endParaRPr>
          </a:p>
        </p:txBody>
      </p:sp>
      <p:sp>
        <p:nvSpPr>
          <p:cNvPr id="7" name="TextBox 6">
            <a:extLst>
              <a:ext uri="{FF2B5EF4-FFF2-40B4-BE49-F238E27FC236}">
                <a16:creationId xmlns:a16="http://schemas.microsoft.com/office/drawing/2014/main" id="{41983248-EF94-806F-DFC8-5FAD47FD640E}"/>
              </a:ext>
            </a:extLst>
          </p:cNvPr>
          <p:cNvSpPr txBox="1"/>
          <p:nvPr/>
        </p:nvSpPr>
        <p:spPr>
          <a:xfrm>
            <a:off x="83128" y="1340427"/>
            <a:ext cx="8946572" cy="3077766"/>
          </a:xfrm>
          <a:prstGeom prst="rect">
            <a:avLst/>
          </a:prstGeom>
          <a:noFill/>
        </p:spPr>
        <p:txBody>
          <a:bodyPr wrap="square" rtlCol="0">
            <a:spAutoFit/>
          </a:bodyPr>
          <a:lstStyle/>
          <a:p>
            <a:r>
              <a:rPr lang="en" sz="2000" dirty="0">
                <a:solidFill>
                  <a:srgbClr val="0000FF"/>
                </a:solidFill>
              </a:rPr>
              <a:t>1. Tai Chi is a mind-body exercise that originated in ancient China where it  started as a martial art. </a:t>
            </a:r>
            <a:br>
              <a:rPr lang="en" sz="2000" dirty="0">
                <a:solidFill>
                  <a:srgbClr val="0000FF"/>
                </a:solidFill>
              </a:rPr>
            </a:br>
            <a:br>
              <a:rPr lang="en" sz="2000" dirty="0">
                <a:solidFill>
                  <a:srgbClr val="0000FF"/>
                </a:solidFill>
              </a:rPr>
            </a:br>
            <a:r>
              <a:rPr lang="en" sz="2000" dirty="0">
                <a:solidFill>
                  <a:srgbClr val="0000FF"/>
                </a:solidFill>
              </a:rPr>
              <a:t>2. It is “ moving meditation” and includes a series of slow flowing movements to create harmony between the mind and body.</a:t>
            </a:r>
            <a:br>
              <a:rPr lang="en" sz="2000" dirty="0">
                <a:solidFill>
                  <a:srgbClr val="0000FF"/>
                </a:solidFill>
              </a:rPr>
            </a:br>
            <a:br>
              <a:rPr lang="en" sz="2000" dirty="0">
                <a:solidFill>
                  <a:srgbClr val="0000FF"/>
                </a:solidFill>
              </a:rPr>
            </a:br>
            <a:r>
              <a:rPr lang="en" sz="2000" dirty="0">
                <a:solidFill>
                  <a:srgbClr val="0000FF"/>
                </a:solidFill>
              </a:rPr>
              <a:t>3. The choreographed movement patterns require visuospatial skills, rapid processing of information and memory.</a:t>
            </a:r>
          </a:p>
          <a:p>
            <a:pPr marR="0" lvl="0" algn="l" rtl="0">
              <a:lnSpc>
                <a:spcPct val="100000"/>
              </a:lnSpc>
              <a:spcBef>
                <a:spcPts val="0"/>
              </a:spcBef>
              <a:spcAft>
                <a:spcPts val="0"/>
              </a:spcAft>
              <a:buClr>
                <a:srgbClr val="040AEC"/>
              </a:buClr>
              <a:buSzPts val="1800"/>
            </a:pPr>
            <a:endParaRPr lang="en" sz="2000" dirty="0">
              <a:solidFill>
                <a:srgbClr val="0000FF"/>
              </a:solidFill>
            </a:endParaRPr>
          </a:p>
          <a:p>
            <a:pPr marR="0" lvl="0" algn="l" rtl="0">
              <a:lnSpc>
                <a:spcPct val="100000"/>
              </a:lnSpc>
              <a:spcBef>
                <a:spcPts val="0"/>
              </a:spcBef>
              <a:spcAft>
                <a:spcPts val="0"/>
              </a:spcAft>
              <a:buClr>
                <a:srgbClr val="040AEC"/>
              </a:buClr>
              <a:buSzPts val="1800"/>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22173-C035-2B8F-82D6-073B52FF1C6D}"/>
              </a:ext>
            </a:extLst>
          </p:cNvPr>
          <p:cNvSpPr>
            <a:spLocks noGrp="1"/>
          </p:cNvSpPr>
          <p:nvPr>
            <p:ph type="ctrTitle"/>
          </p:nvPr>
        </p:nvSpPr>
        <p:spPr>
          <a:xfrm>
            <a:off x="529937" y="155864"/>
            <a:ext cx="8260772" cy="675409"/>
          </a:xfrm>
        </p:spPr>
        <p:txBody>
          <a:bodyPr>
            <a:normAutofit/>
          </a:bodyPr>
          <a:lstStyle/>
          <a:p>
            <a:r>
              <a:rPr lang="en-US" sz="3200" b="1" dirty="0">
                <a:solidFill>
                  <a:srgbClr val="0000FF"/>
                </a:solidFill>
              </a:rPr>
              <a:t>Tai Chi Benefits for Brain Health</a:t>
            </a:r>
          </a:p>
        </p:txBody>
      </p:sp>
      <p:sp>
        <p:nvSpPr>
          <p:cNvPr id="3" name="Subtitle 2">
            <a:extLst>
              <a:ext uri="{FF2B5EF4-FFF2-40B4-BE49-F238E27FC236}">
                <a16:creationId xmlns:a16="http://schemas.microsoft.com/office/drawing/2014/main" id="{4E8E56FD-F558-6FE8-7C80-817E6BCC0469}"/>
              </a:ext>
            </a:extLst>
          </p:cNvPr>
          <p:cNvSpPr>
            <a:spLocks noGrp="1"/>
          </p:cNvSpPr>
          <p:nvPr>
            <p:ph type="subTitle" idx="1"/>
          </p:nvPr>
        </p:nvSpPr>
        <p:spPr>
          <a:xfrm>
            <a:off x="103910" y="1122218"/>
            <a:ext cx="8842664" cy="4021283"/>
          </a:xfrm>
        </p:spPr>
        <p:txBody>
          <a:bodyPr>
            <a:normAutofit fontScale="25000" lnSpcReduction="20000"/>
          </a:bodyPr>
          <a:lstStyle/>
          <a:p>
            <a:pPr marR="0" lvl="0" algn="l" rtl="0">
              <a:lnSpc>
                <a:spcPct val="100000"/>
              </a:lnSpc>
              <a:spcBef>
                <a:spcPts val="0"/>
              </a:spcBef>
              <a:spcAft>
                <a:spcPts val="0"/>
              </a:spcAft>
              <a:buClr>
                <a:srgbClr val="040AEC"/>
              </a:buClr>
              <a:buSzPts val="1800"/>
              <a:buFont typeface="Arial" panose="020B0604020202020204" pitchFamily="34" charset="0"/>
              <a:buChar char="•"/>
            </a:pPr>
            <a:r>
              <a:rPr lang="en" sz="8000" dirty="0">
                <a:solidFill>
                  <a:srgbClr val="0000FF"/>
                </a:solidFill>
                <a:latin typeface="Arial" panose="020B0604020202020204" pitchFamily="34" charset="0"/>
                <a:cs typeface="Arial" panose="020B0604020202020204" pitchFamily="34" charset="0"/>
              </a:rPr>
              <a:t>Tai Chi incorporates intentional physical movements with mental concentration to engage t</a:t>
            </a:r>
            <a:r>
              <a:rPr lang="en-US" sz="8000" dirty="0">
                <a:solidFill>
                  <a:srgbClr val="0000FF"/>
                </a:solidFill>
                <a:latin typeface="Arial" panose="020B0604020202020204" pitchFamily="34" charset="0"/>
                <a:cs typeface="Arial" panose="020B0604020202020204" pitchFamily="34" charset="0"/>
              </a:rPr>
              <a:t>he</a:t>
            </a:r>
            <a:r>
              <a:rPr lang="en" sz="8000" dirty="0">
                <a:solidFill>
                  <a:srgbClr val="0000FF"/>
                </a:solidFill>
                <a:latin typeface="Arial" panose="020B0604020202020204" pitchFamily="34" charset="0"/>
                <a:cs typeface="Arial" panose="020B0604020202020204" pitchFamily="34" charset="0"/>
              </a:rPr>
              <a:t> brain’s regions responsible for cognition(e.g. thinking process), balance and coordination. </a:t>
            </a:r>
          </a:p>
          <a:p>
            <a:pPr marL="114300" marR="0" lvl="0" indent="0" algn="l" rtl="0">
              <a:lnSpc>
                <a:spcPct val="100000"/>
              </a:lnSpc>
              <a:spcBef>
                <a:spcPts val="0"/>
              </a:spcBef>
              <a:spcAft>
                <a:spcPts val="0"/>
              </a:spcAft>
              <a:buClr>
                <a:srgbClr val="040AEC"/>
              </a:buClr>
              <a:buSzPts val="1800"/>
            </a:pPr>
            <a:endParaRPr lang="en" sz="8000" dirty="0">
              <a:solidFill>
                <a:srgbClr val="0000FF"/>
              </a:solidFill>
              <a:latin typeface="Arial" panose="020B0604020202020204" pitchFamily="34" charset="0"/>
              <a:cs typeface="Arial" panose="020B0604020202020204" pitchFamily="34" charset="0"/>
            </a:endParaRPr>
          </a:p>
          <a:p>
            <a:pPr marR="0" lvl="0" algn="l" rtl="0">
              <a:lnSpc>
                <a:spcPct val="100000"/>
              </a:lnSpc>
              <a:spcBef>
                <a:spcPts val="0"/>
              </a:spcBef>
              <a:spcAft>
                <a:spcPts val="0"/>
              </a:spcAft>
              <a:buClr>
                <a:srgbClr val="040AEC"/>
              </a:buClr>
              <a:buSzPts val="1800"/>
              <a:buFont typeface="Arial" panose="020B0604020202020204" pitchFamily="34" charset="0"/>
              <a:buChar char="•"/>
            </a:pPr>
            <a:endParaRPr lang="en" sz="8000" dirty="0">
              <a:solidFill>
                <a:srgbClr val="0000FF"/>
              </a:solidFill>
              <a:latin typeface="Arial" panose="020B0604020202020204" pitchFamily="34" charset="0"/>
              <a:cs typeface="Arial" panose="020B0604020202020204" pitchFamily="34" charset="0"/>
            </a:endParaRPr>
          </a:p>
          <a:p>
            <a:pPr marR="0" lvl="0" algn="l" rtl="0">
              <a:lnSpc>
                <a:spcPct val="100000"/>
              </a:lnSpc>
              <a:spcBef>
                <a:spcPts val="0"/>
              </a:spcBef>
              <a:spcAft>
                <a:spcPts val="0"/>
              </a:spcAft>
              <a:buClr>
                <a:srgbClr val="040AEC"/>
              </a:buClr>
              <a:buSzPts val="1800"/>
              <a:buFont typeface="Arial" panose="020B0604020202020204" pitchFamily="34" charset="0"/>
              <a:buChar char="•"/>
            </a:pPr>
            <a:r>
              <a:rPr lang="en" sz="8000" dirty="0">
                <a:solidFill>
                  <a:srgbClr val="0000FF"/>
                </a:solidFill>
                <a:latin typeface="Arial" panose="020B0604020202020204" pitchFamily="34" charset="0"/>
                <a:cs typeface="Arial" panose="020B0604020202020204" pitchFamily="34" charset="0"/>
              </a:rPr>
              <a:t>These slow and fluid moving tai chi forms can promote “neuroplasticity”. </a:t>
            </a:r>
            <a:r>
              <a:rPr lang="en-US" sz="8000" kern="0" dirty="0">
                <a:solidFill>
                  <a:srgbClr val="0000FF"/>
                </a:solidFill>
                <a:effectLst/>
                <a:latin typeface="Arial" panose="020B0604020202020204" pitchFamily="34" charset="0"/>
                <a:ea typeface="Times New Roman" panose="02020603050405020304" pitchFamily="18" charset="0"/>
                <a:cs typeface="Arial" panose="020B0604020202020204" pitchFamily="34" charset="0"/>
              </a:rPr>
              <a:t>Neuro</a:t>
            </a:r>
            <a:r>
              <a:rPr lang="en-US" sz="8000" dirty="0">
                <a:solidFill>
                  <a:srgbClr val="0000FF"/>
                </a:solidFill>
                <a:latin typeface="Arial" panose="020B0604020202020204" pitchFamily="34" charset="0"/>
                <a:ea typeface="Times New Roman" panose="02020603050405020304" pitchFamily="18" charset="0"/>
                <a:cs typeface="Arial" panose="020B0604020202020204" pitchFamily="34" charset="0"/>
              </a:rPr>
              <a:t>plasticity is the brain’s ability to reorganize itself by forming new neural connections and pathways throughout life.</a:t>
            </a:r>
          </a:p>
          <a:p>
            <a:pPr marL="114300" marR="0" lvl="0" indent="0" algn="l" rtl="0">
              <a:lnSpc>
                <a:spcPct val="100000"/>
              </a:lnSpc>
              <a:spcBef>
                <a:spcPts val="0"/>
              </a:spcBef>
              <a:spcAft>
                <a:spcPts val="0"/>
              </a:spcAft>
              <a:buClr>
                <a:srgbClr val="040AEC"/>
              </a:buClr>
              <a:buSzPts val="1800"/>
            </a:pPr>
            <a:endParaRPr lang="en-US" sz="8000" dirty="0">
              <a:solidFill>
                <a:srgbClr val="0000FF"/>
              </a:solidFill>
              <a:latin typeface="Arial" panose="020B0604020202020204" pitchFamily="34" charset="0"/>
              <a:ea typeface="Times New Roman" panose="02020603050405020304" pitchFamily="18" charset="0"/>
              <a:cs typeface="Arial" panose="020B0604020202020204" pitchFamily="34" charset="0"/>
            </a:endParaRPr>
          </a:p>
          <a:p>
            <a:pPr algn="l">
              <a:buClr>
                <a:srgbClr val="040AEC"/>
              </a:buClr>
              <a:buSzPts val="1800"/>
              <a:buFont typeface="Arial" panose="020B0604020202020204" pitchFamily="34" charset="0"/>
              <a:buChar char="•"/>
            </a:pPr>
            <a:r>
              <a:rPr lang="en-US" sz="8000" dirty="0">
                <a:solidFill>
                  <a:srgbClr val="0000FF"/>
                </a:solidFill>
                <a:latin typeface="Arial" panose="020B0604020202020204" pitchFamily="34" charset="0"/>
                <a:ea typeface="Times New Roman" panose="02020603050405020304" pitchFamily="18" charset="0"/>
                <a:cs typeface="Arial" panose="020B0604020202020204" pitchFamily="34" charset="0"/>
              </a:rPr>
              <a:t>Tai Chi</a:t>
            </a:r>
            <a:r>
              <a:rPr lang="en-US" sz="8000" kern="0" dirty="0">
                <a:solidFill>
                  <a:srgbClr val="0000FF"/>
                </a:solidFill>
                <a:effectLst/>
                <a:latin typeface="Arial" panose="020B0604020202020204" pitchFamily="34" charset="0"/>
                <a:ea typeface="Times New Roman" panose="02020603050405020304" pitchFamily="18" charset="0"/>
                <a:cs typeface="Arial" panose="020B0604020202020204" pitchFamily="34" charset="0"/>
              </a:rPr>
              <a:t> strengthens neural connections to enable learning, bolster cognitive resilience, and supports healthy aging by enhancing the brain’s ability to adapt to new challenges.</a:t>
            </a:r>
          </a:p>
          <a:p>
            <a:pPr algn="l">
              <a:buClr>
                <a:srgbClr val="040AEC"/>
              </a:buClr>
              <a:buSzPts val="1800"/>
              <a:buFont typeface="Arial" panose="020B0604020202020204" pitchFamily="34" charset="0"/>
              <a:buChar char="•"/>
            </a:pPr>
            <a:endParaRPr lang="en-US" sz="8000" dirty="0">
              <a:solidFill>
                <a:srgbClr val="0000FF"/>
              </a:solidFill>
              <a:latin typeface="Arial" panose="020B0604020202020204" pitchFamily="34" charset="0"/>
              <a:ea typeface="Calibri" panose="020F0502020204030204" pitchFamily="34" charset="0"/>
              <a:cs typeface="Arial" panose="020B0604020202020204" pitchFamily="34" charset="0"/>
            </a:endParaRPr>
          </a:p>
          <a:p>
            <a:pPr marL="114300" indent="0" algn="l">
              <a:buClr>
                <a:srgbClr val="040AEC"/>
              </a:buClr>
              <a:buSzPts val="1800"/>
            </a:pPr>
            <a:r>
              <a:rPr lang="en-US" sz="8000" kern="0" dirty="0">
                <a:solidFill>
                  <a:srgbClr val="1B1B1B"/>
                </a:solidFill>
                <a:effectLst/>
                <a:latin typeface="Arial" panose="020B0604020202020204" pitchFamily="34" charset="0"/>
                <a:ea typeface="Times New Roman" panose="02020603050405020304" pitchFamily="18" charset="0"/>
                <a:cs typeface="Arial" panose="020B0604020202020204" pitchFamily="34" charset="0"/>
              </a:rPr>
              <a:t> </a:t>
            </a:r>
            <a:endParaRPr lang="en-US" sz="8000" kern="100"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p>
            <a:pPr marR="0" lvl="0" algn="l" rtl="0">
              <a:lnSpc>
                <a:spcPct val="100000"/>
              </a:lnSpc>
              <a:spcBef>
                <a:spcPts val="0"/>
              </a:spcBef>
              <a:spcAft>
                <a:spcPts val="0"/>
              </a:spcAft>
              <a:buClr>
                <a:srgbClr val="040AEC"/>
              </a:buClr>
              <a:buSzPts val="1800"/>
              <a:buFont typeface="Arial" panose="020B0604020202020204" pitchFamily="34" charset="0"/>
              <a:buChar char="•"/>
            </a:pPr>
            <a:endParaRPr lang="en" sz="8000" dirty="0">
              <a:solidFill>
                <a:srgbClr val="0000FF"/>
              </a:solidFill>
              <a:latin typeface="+mn-lt"/>
            </a:endParaRPr>
          </a:p>
          <a:p>
            <a:pPr marR="0" lvl="0" algn="l" rtl="0">
              <a:lnSpc>
                <a:spcPct val="100000"/>
              </a:lnSpc>
              <a:spcBef>
                <a:spcPts val="0"/>
              </a:spcBef>
              <a:spcAft>
                <a:spcPts val="0"/>
              </a:spcAft>
              <a:buClr>
                <a:srgbClr val="040AEC"/>
              </a:buClr>
              <a:buSzPts val="1800"/>
              <a:buFont typeface="Arial" panose="020B0604020202020204" pitchFamily="34" charset="0"/>
              <a:buChar char="•"/>
            </a:pPr>
            <a:endParaRPr lang="en" sz="3600" dirty="0">
              <a:solidFill>
                <a:srgbClr val="0000FF"/>
              </a:solidFill>
              <a:latin typeface="+mn-lt"/>
            </a:endParaRPr>
          </a:p>
          <a:p>
            <a:endParaRPr lang="en" sz="2900" dirty="0">
              <a:solidFill>
                <a:srgbClr val="0000FF"/>
              </a:solidFill>
            </a:endParaRPr>
          </a:p>
          <a:p>
            <a:br>
              <a:rPr lang="en" sz="2900" dirty="0">
                <a:solidFill>
                  <a:srgbClr val="0000FF"/>
                </a:solidFill>
              </a:rPr>
            </a:br>
            <a:endParaRPr lang="en-US" sz="2900" dirty="0"/>
          </a:p>
          <a:p>
            <a:endParaRPr lang="en-US" sz="2000" dirty="0"/>
          </a:p>
        </p:txBody>
      </p:sp>
    </p:spTree>
    <p:extLst>
      <p:ext uri="{BB962C8B-B14F-4D97-AF65-F5344CB8AC3E}">
        <p14:creationId xmlns:p14="http://schemas.microsoft.com/office/powerpoint/2010/main" val="2249082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22173-C035-2B8F-82D6-073B52FF1C6D}"/>
              </a:ext>
            </a:extLst>
          </p:cNvPr>
          <p:cNvSpPr>
            <a:spLocks noGrp="1"/>
          </p:cNvSpPr>
          <p:nvPr>
            <p:ph type="ctrTitle"/>
          </p:nvPr>
        </p:nvSpPr>
        <p:spPr>
          <a:xfrm>
            <a:off x="529937" y="0"/>
            <a:ext cx="8302364" cy="872837"/>
          </a:xfrm>
        </p:spPr>
        <p:txBody>
          <a:bodyPr>
            <a:normAutofit/>
          </a:bodyPr>
          <a:lstStyle/>
          <a:p>
            <a:r>
              <a:rPr lang="en-US" sz="3200" b="1" dirty="0">
                <a:solidFill>
                  <a:srgbClr val="0000FF"/>
                </a:solidFill>
              </a:rPr>
              <a:t>Tai Chi Benefits for Brain Health (Cont’d)</a:t>
            </a:r>
          </a:p>
        </p:txBody>
      </p:sp>
      <p:sp>
        <p:nvSpPr>
          <p:cNvPr id="3" name="Subtitle 2">
            <a:extLst>
              <a:ext uri="{FF2B5EF4-FFF2-40B4-BE49-F238E27FC236}">
                <a16:creationId xmlns:a16="http://schemas.microsoft.com/office/drawing/2014/main" id="{4E8E56FD-F558-6FE8-7C80-817E6BCC0469}"/>
              </a:ext>
            </a:extLst>
          </p:cNvPr>
          <p:cNvSpPr>
            <a:spLocks noGrp="1"/>
          </p:cNvSpPr>
          <p:nvPr>
            <p:ph type="subTitle" idx="1"/>
          </p:nvPr>
        </p:nvSpPr>
        <p:spPr>
          <a:xfrm>
            <a:off x="166255" y="1059873"/>
            <a:ext cx="8853054" cy="4010892"/>
          </a:xfrm>
        </p:spPr>
        <p:txBody>
          <a:bodyPr>
            <a:normAutofit fontScale="25000" lnSpcReduction="20000"/>
          </a:bodyPr>
          <a:lstStyle/>
          <a:p>
            <a:pPr algn="l">
              <a:buClr>
                <a:srgbClr val="040AEC"/>
              </a:buClr>
              <a:buSzPts val="1800"/>
              <a:buFont typeface="Arial" panose="020B0604020202020204" pitchFamily="34" charset="0"/>
              <a:buChar char="•"/>
            </a:pPr>
            <a:endParaRPr lang="en-US" sz="2400" kern="0" dirty="0">
              <a:solidFill>
                <a:srgbClr val="0000FF"/>
              </a:solidFill>
              <a:effectLst/>
              <a:latin typeface="Arial" panose="020B0604020202020204" pitchFamily="34" charset="0"/>
              <a:ea typeface="Times New Roman" panose="02020603050405020304" pitchFamily="18" charset="0"/>
              <a:cs typeface="Arial" panose="020B0604020202020204" pitchFamily="34" charset="0"/>
            </a:endParaRPr>
          </a:p>
          <a:p>
            <a:pPr algn="l">
              <a:buClr>
                <a:srgbClr val="040AEC"/>
              </a:buClr>
              <a:buSzPts val="1800"/>
              <a:buFont typeface="Arial" panose="020B0604020202020204" pitchFamily="34" charset="0"/>
              <a:buChar char="•"/>
            </a:pPr>
            <a:endParaRPr lang="en-US" sz="2400" dirty="0">
              <a:solidFill>
                <a:srgbClr val="0000FF"/>
              </a:solidFill>
              <a:latin typeface="Arial" panose="020B0604020202020204" pitchFamily="34" charset="0"/>
              <a:ea typeface="Times New Roman" panose="02020603050405020304" pitchFamily="18" charset="0"/>
              <a:cs typeface="Arial" panose="020B0604020202020204" pitchFamily="34" charset="0"/>
            </a:endParaRPr>
          </a:p>
          <a:p>
            <a:pPr algn="l">
              <a:buClr>
                <a:srgbClr val="040AEC"/>
              </a:buClr>
              <a:buSzPts val="1800"/>
              <a:buFont typeface="Arial" panose="020B0604020202020204" pitchFamily="34" charset="0"/>
              <a:buChar char="•"/>
            </a:pPr>
            <a:endParaRPr lang="en-US" sz="2400" kern="0" dirty="0">
              <a:solidFill>
                <a:srgbClr val="0000FF"/>
              </a:solidFill>
              <a:effectLst/>
              <a:latin typeface="Arial" panose="020B0604020202020204" pitchFamily="34" charset="0"/>
              <a:ea typeface="Times New Roman" panose="02020603050405020304" pitchFamily="18" charset="0"/>
              <a:cs typeface="Arial" panose="020B0604020202020204" pitchFamily="34" charset="0"/>
            </a:endParaRPr>
          </a:p>
          <a:p>
            <a:pPr algn="l">
              <a:buClr>
                <a:srgbClr val="040AEC"/>
              </a:buClr>
              <a:buSzPts val="1800"/>
              <a:buFont typeface="Arial" panose="020B0604020202020204" pitchFamily="34" charset="0"/>
              <a:buChar char="•"/>
            </a:pPr>
            <a:endParaRPr lang="en-US" sz="2400" dirty="0">
              <a:solidFill>
                <a:srgbClr val="0000FF"/>
              </a:solidFill>
              <a:latin typeface="Arial" panose="020B0604020202020204" pitchFamily="34" charset="0"/>
              <a:ea typeface="Times New Roman" panose="02020603050405020304" pitchFamily="18" charset="0"/>
              <a:cs typeface="Arial" panose="020B0604020202020204" pitchFamily="34" charset="0"/>
            </a:endParaRPr>
          </a:p>
          <a:p>
            <a:pPr algn="l">
              <a:buClr>
                <a:srgbClr val="040AEC"/>
              </a:buClr>
              <a:buSzPts val="1800"/>
              <a:buFont typeface="Arial" panose="020B0604020202020204" pitchFamily="34" charset="0"/>
              <a:buChar char="•"/>
            </a:pPr>
            <a:r>
              <a:rPr lang="en-US" sz="8000" kern="0" dirty="0">
                <a:solidFill>
                  <a:srgbClr val="0000FF"/>
                </a:solidFill>
                <a:effectLst/>
                <a:latin typeface="Arial" panose="020B0604020202020204" pitchFamily="34" charset="0"/>
                <a:ea typeface="Times New Roman" panose="02020603050405020304" pitchFamily="18" charset="0"/>
                <a:cs typeface="Arial" panose="020B0604020202020204" pitchFamily="34" charset="0"/>
              </a:rPr>
              <a:t>Tai </a:t>
            </a:r>
            <a:r>
              <a:rPr lang="en-US" sz="8000" dirty="0">
                <a:solidFill>
                  <a:srgbClr val="0000FF"/>
                </a:solidFill>
                <a:latin typeface="Arial" panose="020B0604020202020204" pitchFamily="34" charset="0"/>
                <a:ea typeface="Times New Roman" panose="02020603050405020304" pitchFamily="18" charset="0"/>
                <a:cs typeface="Arial" panose="020B0604020202020204" pitchFamily="34" charset="0"/>
              </a:rPr>
              <a:t>Chi can support memory function, mental clarity and enhance better information processing. Reducing the risk of cognitive impairment may also build resilience against age related brain diseases.</a:t>
            </a:r>
          </a:p>
          <a:p>
            <a:pPr marL="114300" indent="0" algn="l">
              <a:buClr>
                <a:srgbClr val="040AEC"/>
              </a:buClr>
              <a:buSzPts val="1800"/>
            </a:pPr>
            <a:endParaRPr lang="en-US" sz="8000" dirty="0">
              <a:solidFill>
                <a:srgbClr val="0000FF"/>
              </a:solidFill>
              <a:latin typeface="Arial" panose="020B0604020202020204" pitchFamily="34" charset="0"/>
              <a:ea typeface="Times New Roman" panose="02020603050405020304" pitchFamily="18" charset="0"/>
              <a:cs typeface="Arial" panose="020B0604020202020204" pitchFamily="34" charset="0"/>
            </a:endParaRPr>
          </a:p>
          <a:p>
            <a:pPr marL="114300" marR="0" lvl="0" indent="0" algn="l" rtl="0">
              <a:lnSpc>
                <a:spcPct val="100000"/>
              </a:lnSpc>
              <a:spcBef>
                <a:spcPts val="0"/>
              </a:spcBef>
              <a:spcAft>
                <a:spcPts val="0"/>
              </a:spcAft>
              <a:buClr>
                <a:srgbClr val="040AEC"/>
              </a:buClr>
              <a:buSzPts val="1800"/>
            </a:pPr>
            <a:endParaRPr lang="en" sz="8000" dirty="0">
              <a:solidFill>
                <a:srgbClr val="0000FF"/>
              </a:solidFill>
              <a:latin typeface="Arial" panose="020B0604020202020204" pitchFamily="34" charset="0"/>
              <a:cs typeface="Arial" panose="020B0604020202020204" pitchFamily="34" charset="0"/>
            </a:endParaRPr>
          </a:p>
          <a:p>
            <a:pPr marR="0" lvl="0" algn="l" rtl="0">
              <a:lnSpc>
                <a:spcPct val="100000"/>
              </a:lnSpc>
              <a:spcBef>
                <a:spcPts val="0"/>
              </a:spcBef>
              <a:spcAft>
                <a:spcPts val="0"/>
              </a:spcAft>
              <a:buClr>
                <a:srgbClr val="040AEC"/>
              </a:buClr>
              <a:buSzPts val="1800"/>
              <a:buFont typeface="Arial" panose="020B0604020202020204" pitchFamily="34" charset="0"/>
              <a:buChar char="•"/>
            </a:pPr>
            <a:r>
              <a:rPr lang="en-US" sz="8000" kern="0" dirty="0">
                <a:solidFill>
                  <a:srgbClr val="0000FF"/>
                </a:solidFill>
                <a:effectLst/>
                <a:latin typeface="Arial" panose="020B0604020202020204" pitchFamily="34" charset="0"/>
                <a:ea typeface="Times New Roman" panose="02020603050405020304" pitchFamily="18" charset="0"/>
                <a:cs typeface="Arial" panose="020B0604020202020204" pitchFamily="34" charset="0"/>
              </a:rPr>
              <a:t>Regular tai chi practice provides long-term cognitive and physical benefits, contributing to overall wellness and improved quality of life.</a:t>
            </a:r>
          </a:p>
          <a:p>
            <a:pPr marR="0" lvl="0" algn="l" rtl="0">
              <a:lnSpc>
                <a:spcPct val="100000"/>
              </a:lnSpc>
              <a:spcBef>
                <a:spcPts val="0"/>
              </a:spcBef>
              <a:spcAft>
                <a:spcPts val="0"/>
              </a:spcAft>
              <a:buClr>
                <a:srgbClr val="040AEC"/>
              </a:buClr>
              <a:buSzPts val="1800"/>
              <a:buFont typeface="Arial" panose="020B0604020202020204" pitchFamily="34" charset="0"/>
              <a:buChar char="•"/>
            </a:pPr>
            <a:endParaRPr lang="en-US" sz="8000" dirty="0">
              <a:solidFill>
                <a:srgbClr val="0000FF"/>
              </a:solidFill>
              <a:latin typeface="Arial" panose="020B0604020202020204" pitchFamily="34" charset="0"/>
              <a:cs typeface="Arial" panose="020B0604020202020204" pitchFamily="34" charset="0"/>
            </a:endParaRPr>
          </a:p>
          <a:p>
            <a:pPr marL="114300" marR="0" lvl="0" indent="0" algn="l" rtl="0">
              <a:lnSpc>
                <a:spcPct val="100000"/>
              </a:lnSpc>
              <a:spcBef>
                <a:spcPts val="0"/>
              </a:spcBef>
              <a:spcAft>
                <a:spcPts val="0"/>
              </a:spcAft>
              <a:buClr>
                <a:srgbClr val="040AEC"/>
              </a:buClr>
              <a:buSzPts val="1800"/>
            </a:pPr>
            <a:endParaRPr lang="en" sz="8000" dirty="0">
              <a:solidFill>
                <a:srgbClr val="0000FF"/>
              </a:solidFill>
              <a:latin typeface="Arial" panose="020B0604020202020204" pitchFamily="34" charset="0"/>
              <a:cs typeface="Arial" panose="020B0604020202020204" pitchFamily="34" charset="0"/>
            </a:endParaRPr>
          </a:p>
          <a:p>
            <a:pPr marR="0" lvl="0" algn="l" rtl="0">
              <a:lnSpc>
                <a:spcPct val="100000"/>
              </a:lnSpc>
              <a:spcBef>
                <a:spcPts val="0"/>
              </a:spcBef>
              <a:spcAft>
                <a:spcPts val="0"/>
              </a:spcAft>
              <a:buClr>
                <a:srgbClr val="040AEC"/>
              </a:buClr>
              <a:buSzPts val="1800"/>
              <a:buFont typeface="Arial" panose="020B0604020202020204" pitchFamily="34" charset="0"/>
              <a:buChar char="•"/>
            </a:pPr>
            <a:r>
              <a:rPr lang="en" sz="8000" dirty="0">
                <a:solidFill>
                  <a:srgbClr val="0000FF"/>
                </a:solidFill>
                <a:latin typeface="Arial" panose="020B0604020202020204" pitchFamily="34" charset="0"/>
                <a:cs typeface="Arial" panose="020B0604020202020204" pitchFamily="34" charset="0"/>
              </a:rPr>
              <a:t>More research is needed to evaluate how Tai Chi with music can be used as a behavioral intervention for persons living with dementia. </a:t>
            </a:r>
          </a:p>
          <a:p>
            <a:pPr marR="0" lvl="0" algn="l" rtl="0">
              <a:lnSpc>
                <a:spcPct val="100000"/>
              </a:lnSpc>
              <a:spcBef>
                <a:spcPts val="0"/>
              </a:spcBef>
              <a:spcAft>
                <a:spcPts val="0"/>
              </a:spcAft>
              <a:buClr>
                <a:srgbClr val="040AEC"/>
              </a:buClr>
              <a:buSzPts val="1800"/>
              <a:buFont typeface="Arial" panose="020B0604020202020204" pitchFamily="34" charset="0"/>
              <a:buChar char="•"/>
            </a:pPr>
            <a:endParaRPr lang="en" sz="8000" dirty="0">
              <a:solidFill>
                <a:srgbClr val="0000FF"/>
              </a:solidFill>
              <a:latin typeface="Arial" panose="020B0604020202020204" pitchFamily="34" charset="0"/>
              <a:cs typeface="Arial" panose="020B0604020202020204" pitchFamily="34" charset="0"/>
            </a:endParaRPr>
          </a:p>
          <a:p>
            <a:pPr marR="0" lvl="0" algn="l" rtl="0">
              <a:lnSpc>
                <a:spcPct val="100000"/>
              </a:lnSpc>
              <a:spcBef>
                <a:spcPts val="0"/>
              </a:spcBef>
              <a:spcAft>
                <a:spcPts val="0"/>
              </a:spcAft>
              <a:buClr>
                <a:srgbClr val="040AEC"/>
              </a:buClr>
              <a:buSzPts val="1800"/>
              <a:buFont typeface="Arial" panose="020B0604020202020204" pitchFamily="34" charset="0"/>
              <a:buChar char="•"/>
            </a:pPr>
            <a:endParaRPr lang="en" sz="8000" dirty="0">
              <a:solidFill>
                <a:srgbClr val="0000FF"/>
              </a:solidFill>
              <a:latin typeface="Arial" panose="020B0604020202020204" pitchFamily="34" charset="0"/>
              <a:cs typeface="Arial" panose="020B0604020202020204" pitchFamily="34" charset="0"/>
            </a:endParaRPr>
          </a:p>
          <a:p>
            <a:endParaRPr lang="en" sz="6200" dirty="0">
              <a:solidFill>
                <a:srgbClr val="0000FF"/>
              </a:solidFill>
              <a:latin typeface="Arial" panose="020B0604020202020204" pitchFamily="34" charset="0"/>
              <a:cs typeface="Arial" panose="020B0604020202020204" pitchFamily="34" charset="0"/>
            </a:endParaRPr>
          </a:p>
          <a:p>
            <a:br>
              <a:rPr lang="en" sz="2400" dirty="0">
                <a:solidFill>
                  <a:srgbClr val="0000FF"/>
                </a:solidFill>
              </a:rPr>
            </a:br>
            <a:endParaRPr lang="en-US" sz="2400" dirty="0"/>
          </a:p>
          <a:p>
            <a:endParaRPr lang="en-US" sz="2000" dirty="0"/>
          </a:p>
        </p:txBody>
      </p:sp>
    </p:spTree>
    <p:extLst>
      <p:ext uri="{BB962C8B-B14F-4D97-AF65-F5344CB8AC3E}">
        <p14:creationId xmlns:p14="http://schemas.microsoft.com/office/powerpoint/2010/main" val="3207413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7" end="7"/>
                                            </p:txEl>
                                          </p:spTgt>
                                        </p:tgtEl>
                                        <p:attrNameLst>
                                          <p:attrName>style.visibility</p:attrName>
                                        </p:attrNameLst>
                                      </p:cBhvr>
                                      <p:to>
                                        <p:strVal val="visible"/>
                                      </p:to>
                                    </p:set>
                                    <p:animEffect transition="in" filter="fade">
                                      <p:cBhvr>
                                        <p:cTn id="12" dur="500"/>
                                        <p:tgtEl>
                                          <p:spTgt spid="3">
                                            <p:txEl>
                                              <p:pRg st="7" end="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animEffect transition="in" filter="fade">
                                      <p:cBhvr>
                                        <p:cTn id="1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7"/>
          <p:cNvSpPr txBox="1"/>
          <p:nvPr/>
        </p:nvSpPr>
        <p:spPr>
          <a:xfrm>
            <a:off x="386100" y="1027700"/>
            <a:ext cx="8613900" cy="4308842"/>
          </a:xfrm>
          <a:prstGeom prst="rect">
            <a:avLst/>
          </a:prstGeom>
          <a:noFill/>
          <a:ln>
            <a:noFill/>
          </a:ln>
        </p:spPr>
        <p:txBody>
          <a:bodyPr spcFirstLastPara="1" wrap="square" lIns="91425" tIns="91425" rIns="91425" bIns="91425" anchor="t" anchorCtr="0">
            <a:spAutoFit/>
          </a:bodyPr>
          <a:lstStyle/>
          <a:p>
            <a:pPr marL="457200" marR="0" lvl="0" indent="-342900" algn="l" rtl="0">
              <a:lnSpc>
                <a:spcPct val="100000"/>
              </a:lnSpc>
              <a:spcBef>
                <a:spcPts val="0"/>
              </a:spcBef>
              <a:spcAft>
                <a:spcPts val="0"/>
              </a:spcAft>
              <a:buClr>
                <a:schemeClr val="hlink"/>
              </a:buClr>
              <a:buSzPts val="1800"/>
              <a:buFont typeface="Calibri"/>
              <a:buChar char="●"/>
            </a:pPr>
            <a:r>
              <a:rPr lang="en" sz="1800" b="1" i="0" u="sng" strike="noStrike" cap="none" dirty="0">
                <a:solidFill>
                  <a:schemeClr val="hlink"/>
                </a:solidFill>
                <a:latin typeface="Arial"/>
                <a:ea typeface="Arial"/>
                <a:cs typeface="Arial"/>
                <a:sym typeface="Arial"/>
              </a:rPr>
              <a:t>Chen</a:t>
            </a:r>
            <a:r>
              <a:rPr lang="en" sz="1800" b="0" i="0" u="none" strike="noStrike" cap="none" dirty="0">
                <a:solidFill>
                  <a:schemeClr val="hlink"/>
                </a:solidFill>
                <a:latin typeface="Arial"/>
                <a:ea typeface="Arial"/>
                <a:cs typeface="Arial"/>
                <a:sym typeface="Arial"/>
              </a:rPr>
              <a:t> is the oldest with fast and explosive movements; combined with slow and gentle movements.</a:t>
            </a:r>
            <a:endParaRPr sz="1800" b="0" i="0" u="none" strike="noStrike" cap="none" dirty="0">
              <a:solidFill>
                <a:schemeClr val="hlink"/>
              </a:solidFill>
              <a:latin typeface="Arial"/>
              <a:ea typeface="Arial"/>
              <a:cs typeface="Arial"/>
              <a:sym typeface="Arial"/>
            </a:endParaRPr>
          </a:p>
          <a:p>
            <a:pPr marL="91440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chemeClr val="hlink"/>
              </a:solidFill>
              <a:latin typeface="Arial"/>
              <a:ea typeface="Arial"/>
              <a:cs typeface="Arial"/>
              <a:sym typeface="Arial"/>
            </a:endParaRPr>
          </a:p>
          <a:p>
            <a:pPr marL="457200" marR="0" lvl="0" indent="-342900" algn="l" rtl="0">
              <a:lnSpc>
                <a:spcPct val="100000"/>
              </a:lnSpc>
              <a:spcBef>
                <a:spcPts val="0"/>
              </a:spcBef>
              <a:spcAft>
                <a:spcPts val="0"/>
              </a:spcAft>
              <a:buClr>
                <a:schemeClr val="hlink"/>
              </a:buClr>
              <a:buSzPts val="1800"/>
              <a:buFont typeface="Arial"/>
              <a:buChar char="●"/>
            </a:pPr>
            <a:r>
              <a:rPr lang="en" sz="1800" b="1" i="0" u="sng" strike="noStrike" cap="none" dirty="0">
                <a:solidFill>
                  <a:schemeClr val="hlink"/>
                </a:solidFill>
                <a:latin typeface="Arial"/>
                <a:ea typeface="Arial"/>
                <a:cs typeface="Arial"/>
                <a:sym typeface="Arial"/>
              </a:rPr>
              <a:t>Yang</a:t>
            </a:r>
            <a:r>
              <a:rPr lang="en" sz="1800" b="0" i="0" u="none" strike="noStrike" cap="none" dirty="0">
                <a:solidFill>
                  <a:schemeClr val="hlink"/>
                </a:solidFill>
                <a:latin typeface="Arial"/>
                <a:ea typeface="Arial"/>
                <a:cs typeface="Arial"/>
                <a:sym typeface="Arial"/>
              </a:rPr>
              <a:t> most popular form and characterized by gentle, large frame movements.</a:t>
            </a:r>
            <a:endParaRPr sz="1800" b="0" i="0" u="none" strike="noStrike" cap="none" dirty="0">
              <a:solidFill>
                <a:schemeClr val="hlink"/>
              </a:solidFill>
              <a:latin typeface="Arial"/>
              <a:ea typeface="Arial"/>
              <a:cs typeface="Arial"/>
              <a:sym typeface="Arial"/>
            </a:endParaRPr>
          </a:p>
          <a:p>
            <a:pPr marL="137160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chemeClr val="hlink"/>
              </a:solidFill>
              <a:latin typeface="Arial"/>
              <a:ea typeface="Arial"/>
              <a:cs typeface="Arial"/>
              <a:sym typeface="Arial"/>
            </a:endParaRPr>
          </a:p>
          <a:p>
            <a:pPr marL="457200" marR="0" lvl="0" indent="-342900" algn="l" rtl="0">
              <a:lnSpc>
                <a:spcPct val="100000"/>
              </a:lnSpc>
              <a:spcBef>
                <a:spcPts val="0"/>
              </a:spcBef>
              <a:spcAft>
                <a:spcPts val="0"/>
              </a:spcAft>
              <a:buClr>
                <a:schemeClr val="hlink"/>
              </a:buClr>
              <a:buSzPts val="1800"/>
              <a:buFont typeface="Arial"/>
              <a:buChar char="●"/>
            </a:pPr>
            <a:r>
              <a:rPr lang="en" sz="1800" b="1" i="0" u="sng" strike="noStrike" cap="none" dirty="0">
                <a:solidFill>
                  <a:schemeClr val="hlink"/>
                </a:solidFill>
                <a:latin typeface="Arial"/>
                <a:ea typeface="Arial"/>
                <a:cs typeface="Arial"/>
                <a:sym typeface="Arial"/>
              </a:rPr>
              <a:t>Hao</a:t>
            </a:r>
            <a:r>
              <a:rPr lang="en" sz="1800" b="0" i="0" u="none" strike="noStrike" cap="none" dirty="0">
                <a:solidFill>
                  <a:schemeClr val="hlink"/>
                </a:solidFill>
                <a:latin typeface="Arial"/>
                <a:ea typeface="Arial"/>
                <a:cs typeface="Arial"/>
                <a:sym typeface="Arial"/>
              </a:rPr>
              <a:t> Style focuses on internal force(lesser known style). </a:t>
            </a:r>
            <a:endParaRPr sz="1800" b="0" i="0" u="none" strike="noStrike" cap="none" dirty="0">
              <a:solidFill>
                <a:schemeClr val="hlink"/>
              </a:solidFill>
              <a:latin typeface="Arial"/>
              <a:ea typeface="Arial"/>
              <a:cs typeface="Arial"/>
              <a:sym typeface="Arial"/>
            </a:endParaRPr>
          </a:p>
          <a:p>
            <a:pPr marL="137160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chemeClr val="hlink"/>
              </a:solidFill>
              <a:latin typeface="Arial"/>
              <a:ea typeface="Arial"/>
              <a:cs typeface="Arial"/>
              <a:sym typeface="Arial"/>
            </a:endParaRPr>
          </a:p>
          <a:p>
            <a:pPr marL="457200" marR="0" lvl="0" indent="-342900" algn="l" rtl="0">
              <a:lnSpc>
                <a:spcPct val="100000"/>
              </a:lnSpc>
              <a:spcBef>
                <a:spcPts val="0"/>
              </a:spcBef>
              <a:spcAft>
                <a:spcPts val="0"/>
              </a:spcAft>
              <a:buClr>
                <a:schemeClr val="hlink"/>
              </a:buClr>
              <a:buSzPts val="1800"/>
              <a:buFont typeface="Arial"/>
              <a:buChar char="●"/>
            </a:pPr>
            <a:r>
              <a:rPr lang="en" sz="1800" b="1" i="0" u="sng" strike="noStrike" cap="none" dirty="0">
                <a:solidFill>
                  <a:schemeClr val="hlink"/>
                </a:solidFill>
                <a:latin typeface="Arial"/>
                <a:ea typeface="Arial"/>
                <a:cs typeface="Arial"/>
                <a:sym typeface="Arial"/>
              </a:rPr>
              <a:t>Wu</a:t>
            </a:r>
            <a:r>
              <a:rPr lang="en" sz="1800" b="0" i="0" u="none" strike="noStrike" cap="none" dirty="0">
                <a:solidFill>
                  <a:schemeClr val="hlink"/>
                </a:solidFill>
                <a:latin typeface="Arial"/>
                <a:ea typeface="Arial"/>
                <a:cs typeface="Arial"/>
                <a:sym typeface="Arial"/>
              </a:rPr>
              <a:t> style is characterized by softness and emphasis is on re-directing incoming force with a slightly forward leaning posture.</a:t>
            </a:r>
            <a:endParaRPr sz="1800" b="0" i="0" u="none" strike="noStrike" cap="none" dirty="0">
              <a:solidFill>
                <a:schemeClr val="hlink"/>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chemeClr val="hlink"/>
              </a:solidFill>
              <a:latin typeface="Arial"/>
              <a:ea typeface="Arial"/>
              <a:cs typeface="Arial"/>
              <a:sym typeface="Arial"/>
            </a:endParaRPr>
          </a:p>
          <a:p>
            <a:pPr marL="457200" marR="0" lvl="0" indent="-342900" algn="l" rtl="0">
              <a:lnSpc>
                <a:spcPct val="100000"/>
              </a:lnSpc>
              <a:spcBef>
                <a:spcPts val="0"/>
              </a:spcBef>
              <a:spcAft>
                <a:spcPts val="0"/>
              </a:spcAft>
              <a:buClr>
                <a:schemeClr val="hlink"/>
              </a:buClr>
              <a:buSzPts val="1800"/>
              <a:buFont typeface="Calibri"/>
              <a:buChar char="●"/>
            </a:pPr>
            <a:r>
              <a:rPr lang="en" sz="1800" b="1" i="0" u="sng" strike="noStrike" cap="none" dirty="0">
                <a:solidFill>
                  <a:schemeClr val="hlink"/>
                </a:solidFill>
                <a:highlight>
                  <a:srgbClr val="FFFF00"/>
                </a:highlight>
                <a:latin typeface="Arial"/>
                <a:ea typeface="Arial"/>
                <a:cs typeface="Arial"/>
                <a:sym typeface="Arial"/>
              </a:rPr>
              <a:t>Sun style </a:t>
            </a:r>
            <a:r>
              <a:rPr lang="en" sz="1800" b="0" i="0" u="none" strike="noStrike" cap="none" dirty="0">
                <a:solidFill>
                  <a:schemeClr val="hlink"/>
                </a:solidFill>
                <a:highlight>
                  <a:srgbClr val="FFFF00"/>
                </a:highlight>
                <a:latin typeface="Arial"/>
                <a:ea typeface="Arial"/>
                <a:cs typeface="Arial"/>
                <a:sym typeface="Arial"/>
              </a:rPr>
              <a:t>is the youngest of all the forms created in the early 1900’s. This style has lots of Qigong movements and is characterized by lively steps, and has a slightly higher stance. Tai Chi for Arthritis and Falls Prevention is based on Sun style developed by Dr. Paul Lam, Tai Chi Health Care Institute. </a:t>
            </a:r>
            <a:endParaRPr sz="1800" b="0" i="0" u="none" strike="noStrike" cap="none" dirty="0">
              <a:solidFill>
                <a:schemeClr val="hlink"/>
              </a:solidFill>
              <a:highlight>
                <a:srgbClr val="FFFF00"/>
              </a:highlight>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600" b="0" i="0" u="none" strike="noStrike" cap="none" dirty="0">
              <a:solidFill>
                <a:srgbClr val="0000FF"/>
              </a:solidFill>
              <a:latin typeface="Calibri"/>
              <a:ea typeface="Calibri"/>
              <a:cs typeface="Calibri"/>
              <a:sym typeface="Calibri"/>
            </a:endParaRPr>
          </a:p>
        </p:txBody>
      </p:sp>
      <p:sp>
        <p:nvSpPr>
          <p:cNvPr id="119" name="Google Shape;119;p7"/>
          <p:cNvSpPr txBox="1"/>
          <p:nvPr/>
        </p:nvSpPr>
        <p:spPr>
          <a:xfrm>
            <a:off x="682151" y="151275"/>
            <a:ext cx="7596600" cy="7389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3600"/>
              <a:buFont typeface="Arial"/>
              <a:buNone/>
            </a:pPr>
            <a:r>
              <a:rPr lang="en" sz="3600" b="0" i="0" u="none" strike="noStrike" cap="none" dirty="0">
                <a:solidFill>
                  <a:srgbClr val="0000FF"/>
                </a:solidFill>
                <a:latin typeface="Arial"/>
                <a:ea typeface="Arial"/>
                <a:cs typeface="Arial"/>
                <a:sym typeface="Arial"/>
              </a:rPr>
              <a:t> </a:t>
            </a:r>
            <a:r>
              <a:rPr lang="en" sz="3200" b="1" i="0" u="none" strike="noStrike" cap="none" dirty="0">
                <a:solidFill>
                  <a:srgbClr val="0000FF"/>
                </a:solidFill>
                <a:latin typeface="Arial"/>
                <a:ea typeface="Arial"/>
                <a:cs typeface="Arial"/>
                <a:sym typeface="Arial"/>
              </a:rPr>
              <a:t>Tai Chi Styles</a:t>
            </a:r>
            <a:endParaRPr sz="3200" b="1" i="0" u="none" strike="noStrike" cap="none" dirty="0">
              <a:solidFill>
                <a:srgbClr val="0000FF"/>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8">
                                            <p:txEl>
                                              <p:pRg st="0" end="0"/>
                                            </p:txEl>
                                          </p:spTgt>
                                        </p:tgtEl>
                                        <p:attrNameLst>
                                          <p:attrName>style.visibility</p:attrName>
                                        </p:attrNameLst>
                                      </p:cBhvr>
                                      <p:to>
                                        <p:strVal val="visible"/>
                                      </p:to>
                                    </p:set>
                                    <p:animEffect transition="in" filter="fade">
                                      <p:cBhvr>
                                        <p:cTn id="7" dur="1000"/>
                                        <p:tgtEl>
                                          <p:spTgt spid="11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8">
                                            <p:txEl>
                                              <p:pRg st="1" end="1"/>
                                            </p:txEl>
                                          </p:spTgt>
                                        </p:tgtEl>
                                        <p:attrNameLst>
                                          <p:attrName>style.visibility</p:attrName>
                                        </p:attrNameLst>
                                      </p:cBhvr>
                                      <p:to>
                                        <p:strVal val="visible"/>
                                      </p:to>
                                    </p:set>
                                    <p:animEffect transition="in" filter="fade">
                                      <p:cBhvr>
                                        <p:cTn id="12" dur="1000"/>
                                        <p:tgtEl>
                                          <p:spTgt spid="11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8">
                                            <p:txEl>
                                              <p:pRg st="2" end="2"/>
                                            </p:txEl>
                                          </p:spTgt>
                                        </p:tgtEl>
                                        <p:attrNameLst>
                                          <p:attrName>style.visibility</p:attrName>
                                        </p:attrNameLst>
                                      </p:cBhvr>
                                      <p:to>
                                        <p:strVal val="visible"/>
                                      </p:to>
                                    </p:set>
                                    <p:animEffect transition="in" filter="fade">
                                      <p:cBhvr>
                                        <p:cTn id="17" dur="1000"/>
                                        <p:tgtEl>
                                          <p:spTgt spid="11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8">
                                            <p:txEl>
                                              <p:pRg st="3" end="3"/>
                                            </p:txEl>
                                          </p:spTgt>
                                        </p:tgtEl>
                                        <p:attrNameLst>
                                          <p:attrName>style.visibility</p:attrName>
                                        </p:attrNameLst>
                                      </p:cBhvr>
                                      <p:to>
                                        <p:strVal val="visible"/>
                                      </p:to>
                                    </p:set>
                                    <p:animEffect transition="in" filter="fade">
                                      <p:cBhvr>
                                        <p:cTn id="22" dur="1000"/>
                                        <p:tgtEl>
                                          <p:spTgt spid="11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18">
                                            <p:txEl>
                                              <p:pRg st="4" end="4"/>
                                            </p:txEl>
                                          </p:spTgt>
                                        </p:tgtEl>
                                        <p:attrNameLst>
                                          <p:attrName>style.visibility</p:attrName>
                                        </p:attrNameLst>
                                      </p:cBhvr>
                                      <p:to>
                                        <p:strVal val="visible"/>
                                      </p:to>
                                    </p:set>
                                    <p:animEffect transition="in" filter="fade">
                                      <p:cBhvr>
                                        <p:cTn id="27" dur="1000"/>
                                        <p:tgtEl>
                                          <p:spTgt spid="11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18">
                                            <p:txEl>
                                              <p:pRg st="5" end="5"/>
                                            </p:txEl>
                                          </p:spTgt>
                                        </p:tgtEl>
                                        <p:attrNameLst>
                                          <p:attrName>style.visibility</p:attrName>
                                        </p:attrNameLst>
                                      </p:cBhvr>
                                      <p:to>
                                        <p:strVal val="visible"/>
                                      </p:to>
                                    </p:set>
                                    <p:animEffect transition="in" filter="fade">
                                      <p:cBhvr>
                                        <p:cTn id="32" dur="1000"/>
                                        <p:tgtEl>
                                          <p:spTgt spid="11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18">
                                            <p:txEl>
                                              <p:pRg st="6" end="6"/>
                                            </p:txEl>
                                          </p:spTgt>
                                        </p:tgtEl>
                                        <p:attrNameLst>
                                          <p:attrName>style.visibility</p:attrName>
                                        </p:attrNameLst>
                                      </p:cBhvr>
                                      <p:to>
                                        <p:strVal val="visible"/>
                                      </p:to>
                                    </p:set>
                                    <p:animEffect transition="in" filter="fade">
                                      <p:cBhvr>
                                        <p:cTn id="37" dur="1000"/>
                                        <p:tgtEl>
                                          <p:spTgt spid="11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18">
                                            <p:txEl>
                                              <p:pRg st="7" end="7"/>
                                            </p:txEl>
                                          </p:spTgt>
                                        </p:tgtEl>
                                        <p:attrNameLst>
                                          <p:attrName>style.visibility</p:attrName>
                                        </p:attrNameLst>
                                      </p:cBhvr>
                                      <p:to>
                                        <p:strVal val="visible"/>
                                      </p:to>
                                    </p:set>
                                    <p:animEffect transition="in" filter="fade">
                                      <p:cBhvr>
                                        <p:cTn id="42" dur="1000"/>
                                        <p:tgtEl>
                                          <p:spTgt spid="118">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18">
                                            <p:txEl>
                                              <p:pRg st="8" end="8"/>
                                            </p:txEl>
                                          </p:spTgt>
                                        </p:tgtEl>
                                        <p:attrNameLst>
                                          <p:attrName>style.visibility</p:attrName>
                                        </p:attrNameLst>
                                      </p:cBhvr>
                                      <p:to>
                                        <p:strVal val="visible"/>
                                      </p:to>
                                    </p:set>
                                    <p:animEffect transition="in" filter="fade">
                                      <p:cBhvr>
                                        <p:cTn id="47" dur="1000"/>
                                        <p:tgtEl>
                                          <p:spTgt spid="118">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18">
                                            <p:txEl>
                                              <p:pRg st="9" end="9"/>
                                            </p:txEl>
                                          </p:spTgt>
                                        </p:tgtEl>
                                        <p:attrNameLst>
                                          <p:attrName>style.visibility</p:attrName>
                                        </p:attrNameLst>
                                      </p:cBhvr>
                                      <p:to>
                                        <p:strVal val="visible"/>
                                      </p:to>
                                    </p:set>
                                    <p:animEffect transition="in" filter="fade">
                                      <p:cBhvr>
                                        <p:cTn id="52" dur="1000"/>
                                        <p:tgtEl>
                                          <p:spTgt spid="118">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8"/>
          <p:cNvSpPr txBox="1"/>
          <p:nvPr/>
        </p:nvSpPr>
        <p:spPr>
          <a:xfrm>
            <a:off x="0" y="4773613"/>
            <a:ext cx="9429750" cy="369888"/>
          </a:xfrm>
          <a:prstGeom prst="rect">
            <a:avLst/>
          </a:prstGeom>
          <a:solidFill>
            <a:srgbClr val="1E3653"/>
          </a:solidFill>
          <a:ln>
            <a:noFill/>
          </a:ln>
        </p:spPr>
        <p:txBody>
          <a:bodyPr spcFirstLastPara="1" wrap="square" lIns="45725" tIns="22850" rIns="45725" bIns="22850" anchor="t" anchorCtr="0">
            <a:noAutofit/>
          </a:bodyPr>
          <a:lstStyle/>
          <a:p>
            <a:pPr marL="0" marR="0" lvl="0" indent="0" algn="l" rtl="0">
              <a:lnSpc>
                <a:spcPct val="100000"/>
              </a:lnSpc>
              <a:spcBef>
                <a:spcPts val="0"/>
              </a:spcBef>
              <a:spcAft>
                <a:spcPts val="0"/>
              </a:spcAft>
              <a:buClr>
                <a:srgbClr val="000000"/>
              </a:buClr>
              <a:buSzPts val="900"/>
              <a:buFont typeface="Arial"/>
              <a:buNone/>
            </a:pPr>
            <a:endParaRPr sz="900" b="0" i="0" u="none" strike="noStrike" cap="none" dirty="0">
              <a:solidFill>
                <a:schemeClr val="dk1"/>
              </a:solidFill>
              <a:latin typeface="Calibri"/>
              <a:ea typeface="Calibri"/>
              <a:cs typeface="Calibri"/>
              <a:sym typeface="Calibri"/>
            </a:endParaRPr>
          </a:p>
        </p:txBody>
      </p:sp>
      <p:sp>
        <p:nvSpPr>
          <p:cNvPr id="145" name="Google Shape;145;p8"/>
          <p:cNvSpPr txBox="1"/>
          <p:nvPr/>
        </p:nvSpPr>
        <p:spPr>
          <a:xfrm>
            <a:off x="2810498" y="324426"/>
            <a:ext cx="6002405" cy="554103"/>
          </a:xfrm>
          <a:prstGeom prst="rect">
            <a:avLst/>
          </a:prstGeom>
          <a:noFill/>
          <a:ln>
            <a:noFill/>
          </a:ln>
        </p:spPr>
        <p:txBody>
          <a:bodyPr spcFirstLastPara="1" wrap="square" lIns="0" tIns="0" rIns="0" bIns="0" anchor="t" anchorCtr="0">
            <a:spAutoFit/>
          </a:bodyPr>
          <a:lstStyle/>
          <a:p>
            <a:pPr marL="0" marR="0" lvl="0" indent="0" algn="l" rtl="0">
              <a:lnSpc>
                <a:spcPct val="139285"/>
              </a:lnSpc>
              <a:spcBef>
                <a:spcPts val="0"/>
              </a:spcBef>
              <a:spcAft>
                <a:spcPts val="0"/>
              </a:spcAft>
              <a:buClr>
                <a:srgbClr val="1E3653"/>
              </a:buClr>
              <a:buSzPts val="2800"/>
              <a:buFont typeface="Calibri"/>
              <a:buNone/>
            </a:pPr>
            <a:r>
              <a:rPr lang="en" sz="3600" b="1" i="0" u="none" strike="noStrike" cap="none" dirty="0">
                <a:solidFill>
                  <a:srgbClr val="0000FF"/>
                </a:solidFill>
                <a:latin typeface="Arial"/>
                <a:ea typeface="Arial"/>
                <a:cs typeface="Arial"/>
                <a:sym typeface="Arial"/>
              </a:rPr>
              <a:t> Tai Chi Principles</a:t>
            </a:r>
            <a:endParaRPr sz="3600" b="0" i="0" u="none" strike="noStrike" cap="none" dirty="0">
              <a:solidFill>
                <a:srgbClr val="0000FF"/>
              </a:solidFill>
              <a:latin typeface="Arial"/>
              <a:ea typeface="Arial"/>
              <a:cs typeface="Arial"/>
              <a:sym typeface="Arial"/>
            </a:endParaRPr>
          </a:p>
        </p:txBody>
      </p:sp>
      <p:pic>
        <p:nvPicPr>
          <p:cNvPr id="146" name="Google Shape;146;p8"/>
          <p:cNvPicPr preferRelativeResize="0"/>
          <p:nvPr/>
        </p:nvPicPr>
        <p:blipFill rotWithShape="1">
          <a:blip r:embed="rId3">
            <a:alphaModFix/>
          </a:blip>
          <a:srcRect/>
          <a:stretch/>
        </p:blipFill>
        <p:spPr>
          <a:xfrm rot="5400000">
            <a:off x="424174" y="1793582"/>
            <a:ext cx="2951223" cy="2213417"/>
          </a:xfrm>
          <a:prstGeom prst="rect">
            <a:avLst/>
          </a:prstGeom>
          <a:noFill/>
          <a:ln>
            <a:noFill/>
          </a:ln>
        </p:spPr>
      </p:pic>
      <p:pic>
        <p:nvPicPr>
          <p:cNvPr id="147" name="Google Shape;147;p8"/>
          <p:cNvPicPr preferRelativeResize="0"/>
          <p:nvPr/>
        </p:nvPicPr>
        <p:blipFill rotWithShape="1">
          <a:blip r:embed="rId4">
            <a:alphaModFix/>
          </a:blip>
          <a:srcRect/>
          <a:stretch/>
        </p:blipFill>
        <p:spPr>
          <a:xfrm>
            <a:off x="3279655" y="1428750"/>
            <a:ext cx="3042768" cy="2985512"/>
          </a:xfrm>
          <a:prstGeom prst="rect">
            <a:avLst/>
          </a:prstGeom>
          <a:noFill/>
          <a:ln>
            <a:noFill/>
          </a:ln>
        </p:spPr>
      </p:pic>
      <p:pic>
        <p:nvPicPr>
          <p:cNvPr id="148" name="Google Shape;148;p8"/>
          <p:cNvPicPr preferRelativeResize="0"/>
          <p:nvPr/>
        </p:nvPicPr>
        <p:blipFill rotWithShape="1">
          <a:blip r:embed="rId5">
            <a:alphaModFix/>
          </a:blip>
          <a:srcRect/>
          <a:stretch/>
        </p:blipFill>
        <p:spPr>
          <a:xfrm rot="5400000">
            <a:off x="6213520" y="1806743"/>
            <a:ext cx="3056512" cy="2292384"/>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46"/>
          <p:cNvSpPr txBox="1">
            <a:spLocks noGrp="1"/>
          </p:cNvSpPr>
          <p:nvPr>
            <p:ph type="ctrTitle"/>
          </p:nvPr>
        </p:nvSpPr>
        <p:spPr>
          <a:xfrm>
            <a:off x="466724" y="118980"/>
            <a:ext cx="5946107" cy="748925"/>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ct val="180555"/>
              <a:buNone/>
            </a:pPr>
            <a:r>
              <a:rPr lang="en" sz="3200" b="1" i="0" u="none" strike="noStrike" cap="none" dirty="0">
                <a:solidFill>
                  <a:srgbClr val="0000FF"/>
                </a:solidFill>
                <a:latin typeface="Arial"/>
                <a:ea typeface="Arial"/>
                <a:cs typeface="Arial"/>
                <a:sym typeface="Arial"/>
              </a:rPr>
              <a:t>     Breathing</a:t>
            </a:r>
            <a:endParaRPr sz="3200" dirty="0">
              <a:latin typeface="Arial"/>
              <a:ea typeface="Arial"/>
              <a:cs typeface="Arial"/>
              <a:sym typeface="Arial"/>
            </a:endParaRPr>
          </a:p>
        </p:txBody>
      </p:sp>
      <p:sp>
        <p:nvSpPr>
          <p:cNvPr id="160" name="Google Shape;160;p46"/>
          <p:cNvSpPr txBox="1">
            <a:spLocks noGrp="1"/>
          </p:cNvSpPr>
          <p:nvPr>
            <p:ph type="subTitle" idx="1"/>
          </p:nvPr>
        </p:nvSpPr>
        <p:spPr>
          <a:xfrm>
            <a:off x="247973" y="1383632"/>
            <a:ext cx="8825904" cy="3640888"/>
          </a:xfrm>
          <a:prstGeom prst="rect">
            <a:avLst/>
          </a:prstGeom>
          <a:noFill/>
          <a:ln>
            <a:noFill/>
          </a:ln>
        </p:spPr>
        <p:txBody>
          <a:bodyPr spcFirstLastPara="1" wrap="square" lIns="91425" tIns="91425" rIns="91425" bIns="91425" anchor="t" anchorCtr="0">
            <a:noAutofit/>
          </a:bodyPr>
          <a:lstStyle/>
          <a:p>
            <a:pPr marL="304800" marR="0" lvl="1" indent="-177800" algn="l" rtl="0">
              <a:lnSpc>
                <a:spcPct val="100000"/>
              </a:lnSpc>
              <a:spcBef>
                <a:spcPts val="0"/>
              </a:spcBef>
              <a:spcAft>
                <a:spcPts val="0"/>
              </a:spcAft>
              <a:buClr>
                <a:srgbClr val="0000FF"/>
              </a:buClr>
              <a:buSzPts val="1800"/>
              <a:buFont typeface="Arial"/>
              <a:buChar char="•"/>
            </a:pPr>
            <a:r>
              <a:rPr lang="en" sz="2000" b="0" i="0" u="none" strike="noStrike" cap="none" dirty="0">
                <a:solidFill>
                  <a:srgbClr val="0000FF"/>
                </a:solidFill>
                <a:sym typeface="Arial"/>
              </a:rPr>
              <a:t>Avoid holding your breath while moving.</a:t>
            </a:r>
            <a:endParaRPr sz="2000" dirty="0"/>
          </a:p>
          <a:p>
            <a:pPr marL="127000" marR="0" lvl="1" indent="0" algn="l" rtl="0">
              <a:lnSpc>
                <a:spcPct val="100000"/>
              </a:lnSpc>
              <a:spcBef>
                <a:spcPts val="0"/>
              </a:spcBef>
              <a:spcAft>
                <a:spcPts val="0"/>
              </a:spcAft>
              <a:buClr>
                <a:srgbClr val="0000FF"/>
              </a:buClr>
              <a:buSzPts val="1800"/>
              <a:buNone/>
            </a:pPr>
            <a:endParaRPr sz="2000" b="0" i="0" u="none" strike="noStrike" cap="none" dirty="0">
              <a:solidFill>
                <a:srgbClr val="0000FF"/>
              </a:solidFill>
              <a:sym typeface="Arial"/>
            </a:endParaRPr>
          </a:p>
          <a:p>
            <a:pPr marL="304800" marR="0" lvl="1" indent="-177800" algn="l" rtl="0">
              <a:lnSpc>
                <a:spcPct val="100000"/>
              </a:lnSpc>
              <a:spcBef>
                <a:spcPts val="0"/>
              </a:spcBef>
              <a:spcAft>
                <a:spcPts val="0"/>
              </a:spcAft>
              <a:buClr>
                <a:srgbClr val="0000FF"/>
              </a:buClr>
              <a:buSzPts val="1800"/>
              <a:buFont typeface="Arial"/>
              <a:buChar char="•"/>
            </a:pPr>
            <a:r>
              <a:rPr lang="en" sz="2000" b="0" i="0" u="none" strike="noStrike" cap="none" dirty="0">
                <a:solidFill>
                  <a:srgbClr val="0000FF"/>
                </a:solidFill>
                <a:sym typeface="Arial"/>
              </a:rPr>
              <a:t>Inhale through through your nose; Exhale through your nose.</a:t>
            </a:r>
            <a:endParaRPr sz="2000" dirty="0"/>
          </a:p>
          <a:p>
            <a:pPr marL="127000" marR="0" lvl="1" indent="0" algn="l" rtl="0">
              <a:lnSpc>
                <a:spcPct val="100000"/>
              </a:lnSpc>
              <a:spcBef>
                <a:spcPts val="0"/>
              </a:spcBef>
              <a:spcAft>
                <a:spcPts val="0"/>
              </a:spcAft>
              <a:buClr>
                <a:srgbClr val="0000FF"/>
              </a:buClr>
              <a:buSzPts val="1800"/>
              <a:buNone/>
            </a:pPr>
            <a:endParaRPr sz="2000" b="0" i="0" u="none" strike="noStrike" cap="none" dirty="0">
              <a:solidFill>
                <a:srgbClr val="0000FF"/>
              </a:solidFill>
              <a:sym typeface="Arial"/>
            </a:endParaRPr>
          </a:p>
          <a:p>
            <a:pPr marL="304800" lvl="1" indent="-177800" algn="l" rtl="0">
              <a:lnSpc>
                <a:spcPct val="100000"/>
              </a:lnSpc>
              <a:spcBef>
                <a:spcPts val="0"/>
              </a:spcBef>
              <a:spcAft>
                <a:spcPts val="0"/>
              </a:spcAft>
              <a:buClr>
                <a:srgbClr val="0000FF"/>
              </a:buClr>
              <a:buSzPts val="1800"/>
              <a:buFont typeface="Arial"/>
              <a:buChar char="•"/>
            </a:pPr>
            <a:r>
              <a:rPr lang="en" sz="2000" b="0" i="0" u="none" strike="noStrike" cap="none" dirty="0">
                <a:solidFill>
                  <a:srgbClr val="0000FF"/>
                </a:solidFill>
                <a:sym typeface="Arial"/>
              </a:rPr>
              <a:t>Breathe with focus and using your DanTian (belly breathing).</a:t>
            </a:r>
            <a:endParaRPr sz="2000" dirty="0"/>
          </a:p>
          <a:p>
            <a:pPr marL="304800" lvl="1" indent="-63500" algn="l" rtl="0">
              <a:lnSpc>
                <a:spcPct val="100000"/>
              </a:lnSpc>
              <a:spcBef>
                <a:spcPts val="0"/>
              </a:spcBef>
              <a:spcAft>
                <a:spcPts val="0"/>
              </a:spcAft>
              <a:buClr>
                <a:srgbClr val="0000FF"/>
              </a:buClr>
              <a:buSzPts val="1800"/>
              <a:buFont typeface="Arial"/>
              <a:buNone/>
            </a:pPr>
            <a:endParaRPr sz="2000" dirty="0">
              <a:solidFill>
                <a:srgbClr val="0000FF"/>
              </a:solidFill>
            </a:endParaRPr>
          </a:p>
          <a:p>
            <a:pPr marL="304800" lvl="1" indent="-177800" algn="l" rtl="0">
              <a:lnSpc>
                <a:spcPct val="100000"/>
              </a:lnSpc>
              <a:spcBef>
                <a:spcPts val="0"/>
              </a:spcBef>
              <a:spcAft>
                <a:spcPts val="0"/>
              </a:spcAft>
              <a:buClr>
                <a:srgbClr val="0000FF"/>
              </a:buClr>
              <a:buSzPts val="1800"/>
              <a:buFont typeface="Arial"/>
              <a:buChar char="•"/>
            </a:pPr>
            <a:r>
              <a:rPr lang="en" sz="2000" b="0" i="0" u="none" strike="noStrike" cap="none" dirty="0">
                <a:solidFill>
                  <a:srgbClr val="0000FF"/>
                </a:solidFill>
                <a:sym typeface="Arial"/>
              </a:rPr>
              <a:t>Women place your right hand below your navel; the left hand on top of the right hand.</a:t>
            </a:r>
            <a:endParaRPr sz="2000" dirty="0"/>
          </a:p>
          <a:p>
            <a:pPr marL="304800" lvl="1" indent="-63500" algn="l" rtl="0">
              <a:lnSpc>
                <a:spcPct val="100000"/>
              </a:lnSpc>
              <a:spcBef>
                <a:spcPts val="0"/>
              </a:spcBef>
              <a:spcAft>
                <a:spcPts val="0"/>
              </a:spcAft>
              <a:buClr>
                <a:srgbClr val="0000FF"/>
              </a:buClr>
              <a:buSzPts val="1800"/>
              <a:buFont typeface="Arial"/>
              <a:buNone/>
            </a:pPr>
            <a:endParaRPr sz="2000" dirty="0">
              <a:solidFill>
                <a:srgbClr val="0000FF"/>
              </a:solidFill>
            </a:endParaRPr>
          </a:p>
          <a:p>
            <a:pPr marL="304800" lvl="1" indent="-177800" algn="l" rtl="0">
              <a:lnSpc>
                <a:spcPct val="100000"/>
              </a:lnSpc>
              <a:spcBef>
                <a:spcPts val="0"/>
              </a:spcBef>
              <a:spcAft>
                <a:spcPts val="0"/>
              </a:spcAft>
              <a:buClr>
                <a:srgbClr val="0000FF"/>
              </a:buClr>
              <a:buSzPts val="1800"/>
              <a:buFont typeface="Arial"/>
              <a:buChar char="•"/>
            </a:pPr>
            <a:r>
              <a:rPr lang="en" sz="2000" b="0" i="0" u="none" strike="noStrike" cap="none" dirty="0">
                <a:solidFill>
                  <a:srgbClr val="0000FF"/>
                </a:solidFill>
                <a:sym typeface="Arial"/>
              </a:rPr>
              <a:t>Men place your left hand below your navel; the right hand on top of the left hand.</a:t>
            </a:r>
            <a:endParaRPr sz="2000" dirty="0"/>
          </a:p>
          <a:p>
            <a:pPr marL="304800" lvl="1" indent="-63500" algn="l" rtl="0">
              <a:lnSpc>
                <a:spcPct val="100000"/>
              </a:lnSpc>
              <a:spcBef>
                <a:spcPts val="0"/>
              </a:spcBef>
              <a:spcAft>
                <a:spcPts val="0"/>
              </a:spcAft>
              <a:buClr>
                <a:srgbClr val="0000FF"/>
              </a:buClr>
              <a:buSzPts val="1800"/>
              <a:buFont typeface="Arial"/>
              <a:buNone/>
            </a:pPr>
            <a:endParaRPr sz="1800" b="0" i="0" u="none" strike="noStrike" cap="none" dirty="0">
              <a:solidFill>
                <a:srgbClr val="0000FF"/>
              </a:solidFill>
              <a:latin typeface="Arial"/>
              <a:ea typeface="Arial"/>
              <a:cs typeface="Arial"/>
              <a:sym typeface="Arial"/>
            </a:endParaRPr>
          </a:p>
          <a:p>
            <a:pPr marL="457200" lvl="0" indent="-342900" algn="l" rtl="0">
              <a:lnSpc>
                <a:spcPct val="100000"/>
              </a:lnSpc>
              <a:spcBef>
                <a:spcPts val="0"/>
              </a:spcBef>
              <a:spcAft>
                <a:spcPts val="0"/>
              </a:spcAft>
              <a:buSzPts val="2800"/>
              <a:buNone/>
            </a:pPr>
            <a:endParaRPr sz="1800" dirty="0"/>
          </a:p>
        </p:txBody>
      </p:sp>
      <p:pic>
        <p:nvPicPr>
          <p:cNvPr id="2" name="Google Shape;195;p12">
            <a:extLst>
              <a:ext uri="{FF2B5EF4-FFF2-40B4-BE49-F238E27FC236}">
                <a16:creationId xmlns:a16="http://schemas.microsoft.com/office/drawing/2014/main" id="{6D5AE3B4-E2FB-2DF9-59A8-3F0F927FDC71}"/>
              </a:ext>
            </a:extLst>
          </p:cNvPr>
          <p:cNvPicPr preferRelativeResize="0"/>
          <p:nvPr/>
        </p:nvPicPr>
        <p:blipFill rotWithShape="1">
          <a:blip r:embed="rId3">
            <a:alphaModFix/>
          </a:blip>
          <a:srcRect/>
          <a:stretch/>
        </p:blipFill>
        <p:spPr>
          <a:xfrm>
            <a:off x="6724972" y="0"/>
            <a:ext cx="2419028" cy="177165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8" fill="hold" nodeType="clickEffect">
                                  <p:stCondLst>
                                    <p:cond delay="0"/>
                                  </p:stCondLst>
                                  <p:childTnLst>
                                    <p:set>
                                      <p:cBhvr>
                                        <p:cTn id="10" dur="1" fill="hold">
                                          <p:stCondLst>
                                            <p:cond delay="0"/>
                                          </p:stCondLst>
                                        </p:cTn>
                                        <p:tgtEl>
                                          <p:spTgt spid="160">
                                            <p:txEl>
                                              <p:pRg st="0" end="0"/>
                                            </p:txEl>
                                          </p:spTgt>
                                        </p:tgtEl>
                                        <p:attrNameLst>
                                          <p:attrName>style.visibility</p:attrName>
                                        </p:attrNameLst>
                                      </p:cBhvr>
                                      <p:to>
                                        <p:strVal val="visible"/>
                                      </p:to>
                                    </p:set>
                                    <p:anim calcmode="lin" valueType="num">
                                      <p:cBhvr additive="base">
                                        <p:cTn id="11" dur="500" fill="hold"/>
                                        <p:tgtEl>
                                          <p:spTgt spid="160">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6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160">
                                            <p:txEl>
                                              <p:pRg st="2" end="2"/>
                                            </p:txEl>
                                          </p:spTgt>
                                        </p:tgtEl>
                                        <p:attrNameLst>
                                          <p:attrName>style.visibility</p:attrName>
                                        </p:attrNameLst>
                                      </p:cBhvr>
                                      <p:to>
                                        <p:strVal val="visible"/>
                                      </p:to>
                                    </p:set>
                                    <p:anim calcmode="lin" valueType="num">
                                      <p:cBhvr additive="base">
                                        <p:cTn id="17" dur="500" fill="hold"/>
                                        <p:tgtEl>
                                          <p:spTgt spid="160">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6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nodeType="clickEffect">
                                  <p:stCondLst>
                                    <p:cond delay="0"/>
                                  </p:stCondLst>
                                  <p:childTnLst>
                                    <p:set>
                                      <p:cBhvr>
                                        <p:cTn id="22" dur="1" fill="hold">
                                          <p:stCondLst>
                                            <p:cond delay="0"/>
                                          </p:stCondLst>
                                        </p:cTn>
                                        <p:tgtEl>
                                          <p:spTgt spid="160">
                                            <p:txEl>
                                              <p:pRg st="4" end="4"/>
                                            </p:txEl>
                                          </p:spTgt>
                                        </p:tgtEl>
                                        <p:attrNameLst>
                                          <p:attrName>style.visibility</p:attrName>
                                        </p:attrNameLst>
                                      </p:cBhvr>
                                      <p:to>
                                        <p:strVal val="visible"/>
                                      </p:to>
                                    </p:set>
                                    <p:anim calcmode="lin" valueType="num">
                                      <p:cBhvr additive="base">
                                        <p:cTn id="23" dur="500" fill="hold"/>
                                        <p:tgtEl>
                                          <p:spTgt spid="160">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60">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nodeType="clickEffect">
                                  <p:stCondLst>
                                    <p:cond delay="0"/>
                                  </p:stCondLst>
                                  <p:childTnLst>
                                    <p:set>
                                      <p:cBhvr>
                                        <p:cTn id="28" dur="1" fill="hold">
                                          <p:stCondLst>
                                            <p:cond delay="0"/>
                                          </p:stCondLst>
                                        </p:cTn>
                                        <p:tgtEl>
                                          <p:spTgt spid="160">
                                            <p:txEl>
                                              <p:pRg st="6" end="6"/>
                                            </p:txEl>
                                          </p:spTgt>
                                        </p:tgtEl>
                                        <p:attrNameLst>
                                          <p:attrName>style.visibility</p:attrName>
                                        </p:attrNameLst>
                                      </p:cBhvr>
                                      <p:to>
                                        <p:strVal val="visible"/>
                                      </p:to>
                                    </p:set>
                                    <p:anim calcmode="lin" valueType="num">
                                      <p:cBhvr additive="base">
                                        <p:cTn id="29" dur="500" fill="hold"/>
                                        <p:tgtEl>
                                          <p:spTgt spid="160">
                                            <p:txEl>
                                              <p:pRg st="6" end="6"/>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160">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nodeType="clickEffect">
                                  <p:stCondLst>
                                    <p:cond delay="0"/>
                                  </p:stCondLst>
                                  <p:childTnLst>
                                    <p:set>
                                      <p:cBhvr>
                                        <p:cTn id="34" dur="1" fill="hold">
                                          <p:stCondLst>
                                            <p:cond delay="0"/>
                                          </p:stCondLst>
                                        </p:cTn>
                                        <p:tgtEl>
                                          <p:spTgt spid="160">
                                            <p:txEl>
                                              <p:pRg st="8" end="8"/>
                                            </p:txEl>
                                          </p:spTgt>
                                        </p:tgtEl>
                                        <p:attrNameLst>
                                          <p:attrName>style.visibility</p:attrName>
                                        </p:attrNameLst>
                                      </p:cBhvr>
                                      <p:to>
                                        <p:strVal val="visible"/>
                                      </p:to>
                                    </p:set>
                                    <p:anim calcmode="lin" valueType="num">
                                      <p:cBhvr additive="base">
                                        <p:cTn id="35" dur="500" fill="hold"/>
                                        <p:tgtEl>
                                          <p:spTgt spid="160">
                                            <p:txEl>
                                              <p:pRg st="8" end="8"/>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160">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C9871-E306-7FA7-1FDA-A151CD9B373A}"/>
              </a:ext>
            </a:extLst>
          </p:cNvPr>
          <p:cNvSpPr>
            <a:spLocks noGrp="1"/>
          </p:cNvSpPr>
          <p:nvPr>
            <p:ph type="title"/>
          </p:nvPr>
        </p:nvSpPr>
        <p:spPr>
          <a:xfrm>
            <a:off x="1154625" y="436418"/>
            <a:ext cx="5724158" cy="581307"/>
          </a:xfrm>
        </p:spPr>
        <p:txBody>
          <a:bodyPr>
            <a:noAutofit/>
          </a:bodyPr>
          <a:lstStyle/>
          <a:p>
            <a:pPr algn="ctr"/>
            <a:r>
              <a:rPr lang="en-US" sz="3200" b="1" dirty="0">
                <a:solidFill>
                  <a:srgbClr val="0000FF"/>
                </a:solidFill>
              </a:rPr>
              <a:t>Growing Your Chi Energy</a:t>
            </a:r>
          </a:p>
        </p:txBody>
      </p:sp>
      <p:sp>
        <p:nvSpPr>
          <p:cNvPr id="3" name="TextBox 2">
            <a:extLst>
              <a:ext uri="{FF2B5EF4-FFF2-40B4-BE49-F238E27FC236}">
                <a16:creationId xmlns:a16="http://schemas.microsoft.com/office/drawing/2014/main" id="{61C238F6-E61C-DCDB-F5AB-3CFB43280D7E}"/>
              </a:ext>
            </a:extLst>
          </p:cNvPr>
          <p:cNvSpPr txBox="1"/>
          <p:nvPr/>
        </p:nvSpPr>
        <p:spPr>
          <a:xfrm>
            <a:off x="288758" y="1491916"/>
            <a:ext cx="8855241" cy="2554545"/>
          </a:xfrm>
          <a:prstGeom prst="rect">
            <a:avLst/>
          </a:prstGeom>
          <a:noFill/>
        </p:spPr>
        <p:txBody>
          <a:bodyPr wrap="square" rtlCol="0">
            <a:spAutoFit/>
          </a:bodyPr>
          <a:lstStyle/>
          <a:p>
            <a:endParaRPr lang="en-US" sz="2000" dirty="0"/>
          </a:p>
          <a:p>
            <a:pPr marL="285750" indent="-285750">
              <a:buClr>
                <a:srgbClr val="0000FF"/>
              </a:buClr>
              <a:buFont typeface="Arial" panose="020B0604020202020204" pitchFamily="34" charset="0"/>
              <a:buChar char="•"/>
            </a:pPr>
            <a:r>
              <a:rPr lang="en-US" sz="2000" dirty="0">
                <a:solidFill>
                  <a:srgbClr val="0000FF"/>
                </a:solidFill>
              </a:rPr>
              <a:t>Start by inhaling and lift your arms up as if your are pulling energy toward the heavens.</a:t>
            </a:r>
          </a:p>
          <a:p>
            <a:pPr marL="285750" indent="-285750">
              <a:buClr>
                <a:srgbClr val="0000FF"/>
              </a:buClr>
              <a:buFont typeface="Arial" panose="020B0604020202020204" pitchFamily="34" charset="0"/>
              <a:buChar char="•"/>
            </a:pPr>
            <a:endParaRPr lang="en-US" sz="2000" dirty="0">
              <a:solidFill>
                <a:srgbClr val="0000FF"/>
              </a:solidFill>
            </a:endParaRPr>
          </a:p>
          <a:p>
            <a:pPr marL="285750" indent="-285750">
              <a:buClr>
                <a:srgbClr val="0000FF"/>
              </a:buClr>
              <a:buFont typeface="Arial" panose="020B0604020202020204" pitchFamily="34" charset="0"/>
              <a:buChar char="•"/>
            </a:pPr>
            <a:r>
              <a:rPr lang="en-US" sz="2000" dirty="0">
                <a:solidFill>
                  <a:srgbClr val="0000FF"/>
                </a:solidFill>
              </a:rPr>
              <a:t>Then exhale, turning your palms down and slowly pushing the energy toward the earth.</a:t>
            </a:r>
          </a:p>
          <a:p>
            <a:pPr marL="285750" indent="-285750">
              <a:buClr>
                <a:srgbClr val="0000FF"/>
              </a:buClr>
              <a:buFont typeface="Arial" panose="020B0604020202020204" pitchFamily="34" charset="0"/>
              <a:buChar char="•"/>
            </a:pPr>
            <a:endParaRPr lang="en-US" sz="2000" dirty="0">
              <a:solidFill>
                <a:srgbClr val="0000FF"/>
              </a:solidFill>
            </a:endParaRPr>
          </a:p>
          <a:p>
            <a:pPr marL="285750" indent="-285750">
              <a:buClr>
                <a:srgbClr val="0000FF"/>
              </a:buClr>
              <a:buFont typeface="Arial" panose="020B0604020202020204" pitchFamily="34" charset="0"/>
              <a:buChar char="•"/>
            </a:pPr>
            <a:r>
              <a:rPr lang="en-US" sz="2000" dirty="0">
                <a:solidFill>
                  <a:srgbClr val="0000FF"/>
                </a:solidFill>
              </a:rPr>
              <a:t>Let’s do this a few more times. </a:t>
            </a:r>
          </a:p>
        </p:txBody>
      </p:sp>
      <p:pic>
        <p:nvPicPr>
          <p:cNvPr id="4" name="Google Shape;161;p46">
            <a:extLst>
              <a:ext uri="{FF2B5EF4-FFF2-40B4-BE49-F238E27FC236}">
                <a16:creationId xmlns:a16="http://schemas.microsoft.com/office/drawing/2014/main" id="{27717CEF-285C-FA62-BADD-64BFA9F46B59}"/>
              </a:ext>
            </a:extLst>
          </p:cNvPr>
          <p:cNvPicPr preferRelativeResize="0"/>
          <p:nvPr/>
        </p:nvPicPr>
        <p:blipFill rotWithShape="1">
          <a:blip r:embed="rId2">
            <a:alphaModFix/>
          </a:blip>
          <a:srcRect/>
          <a:stretch/>
        </p:blipFill>
        <p:spPr>
          <a:xfrm>
            <a:off x="7002378" y="0"/>
            <a:ext cx="2141621" cy="1708484"/>
          </a:xfrm>
          <a:prstGeom prst="rect">
            <a:avLst/>
          </a:prstGeom>
          <a:noFill/>
          <a:ln>
            <a:noFill/>
          </a:ln>
        </p:spPr>
      </p:pic>
    </p:spTree>
    <p:extLst>
      <p:ext uri="{BB962C8B-B14F-4D97-AF65-F5344CB8AC3E}">
        <p14:creationId xmlns:p14="http://schemas.microsoft.com/office/powerpoint/2010/main" val="740655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291</TotalTime>
  <Words>942</Words>
  <Application>Microsoft Macintosh PowerPoint</Application>
  <PresentationFormat>On-screen Show (16:9)</PresentationFormat>
  <Paragraphs>101</Paragraphs>
  <Slides>14</Slides>
  <Notes>10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14</vt:i4>
      </vt:variant>
    </vt:vector>
  </HeadingPairs>
  <TitlesOfParts>
    <vt:vector size="19" baseType="lpstr">
      <vt:lpstr>Arial</vt:lpstr>
      <vt:lpstr>Calibri</vt:lpstr>
      <vt:lpstr>Calibri Light</vt:lpstr>
      <vt:lpstr>1_Office Theme</vt:lpstr>
      <vt:lpstr>Office Theme</vt:lpstr>
      <vt:lpstr>               Tai Chi for Caregivers’ Brain Health and Wellness </vt:lpstr>
      <vt:lpstr>1. Describe how Tai Chi can enhance brain health and improve cognitive function.  2. Identify two benefits of Tai Chi to decrease the risk of dementia.  3. Explain how Tai Chi can support the physical, emotional, social and spiritual wellness for family caregivers. </vt:lpstr>
      <vt:lpstr>PowerPoint Presentation</vt:lpstr>
      <vt:lpstr>Tai Chi Benefits for Brain Health</vt:lpstr>
      <vt:lpstr>Tai Chi Benefits for Brain Health (Cont’d)</vt:lpstr>
      <vt:lpstr>PowerPoint Presentation</vt:lpstr>
      <vt:lpstr>PowerPoint Presentation</vt:lpstr>
      <vt:lpstr>     Breathing</vt:lpstr>
      <vt:lpstr>Growing Your Chi Energy</vt:lpstr>
      <vt:lpstr>PowerPoint Presentation</vt:lpstr>
      <vt:lpstr>PowerPoint Presentation</vt:lpstr>
      <vt:lpstr>Why Learn and Practice Tai Chi?</vt:lpstr>
      <vt:lpstr>PowerPoint Presentation</vt:lpstr>
      <vt:lpstr>  Xie Xie (Thank You) and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Tai Chi for Caregiver Brain Health and Wellness </dc:title>
  <dc:creator>Sara A. Tompkison</dc:creator>
  <cp:lastModifiedBy>Microsoft Office User</cp:lastModifiedBy>
  <cp:revision>7</cp:revision>
  <dcterms:modified xsi:type="dcterms:W3CDTF">2025-04-15T23:30:14Z</dcterms:modified>
</cp:coreProperties>
</file>